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handoutMasterIdLst>
    <p:handoutMasterId r:id="rId32"/>
  </p:handoutMasterIdLst>
  <p:sldIdLst>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3508" autoAdjust="0"/>
  </p:normalViewPr>
  <p:slideViewPr>
    <p:cSldViewPr>
      <p:cViewPr>
        <p:scale>
          <a:sx n="100" d="100"/>
          <a:sy n="100" d="100"/>
        </p:scale>
        <p:origin x="-1944" y="-6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1" d="100"/>
          <a:sy n="81" d="100"/>
        </p:scale>
        <p:origin x="-2088"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 Id="rId4" Type="http://schemas.openxmlformats.org/officeDocument/2006/relationships/image" Target="../media/image2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A721B00-6FC2-41C5-8CC8-B9EEA04C504C}" type="datetimeFigureOut">
              <a:rPr lang="en-US" smtClean="0"/>
              <a:pPr/>
              <a:t>1/6/2011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98FED-E309-4234-8533-7FE78C077757}"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64F934-0B1F-4A2D-B327-660F7F58F120}" type="datetimeFigureOut">
              <a:rPr lang="en-US" smtClean="0"/>
              <a:pPr/>
              <a:t>1/6/2011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4592BD-A84E-44A3-8DF7-E6ED0C1DA78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FA75B9-8681-4A98-B317-325047A4772E}" type="slidenum">
              <a:rPr lang="en-US"/>
              <a:pPr/>
              <a:t>1</a:t>
            </a:fld>
            <a:endParaRPr lang="en-US"/>
          </a:p>
        </p:txBody>
      </p:sp>
      <p:sp>
        <p:nvSpPr>
          <p:cNvPr id="526338" name="Rectangle 2"/>
          <p:cNvSpPr>
            <a:spLocks noGrp="1" noRot="1" noChangeAspect="1" noChangeArrowheads="1" noTextEdit="1"/>
          </p:cNvSpPr>
          <p:nvPr>
            <p:ph type="sldImg"/>
          </p:nvPr>
        </p:nvSpPr>
        <p:spPr>
          <a:xfrm>
            <a:off x="1217613" y="379413"/>
            <a:ext cx="4519612" cy="3390900"/>
          </a:xfrm>
          <a:ln/>
        </p:spPr>
      </p:sp>
      <p:sp>
        <p:nvSpPr>
          <p:cNvPr id="526339" name="Rectangle 3"/>
          <p:cNvSpPr>
            <a:spLocks noGrp="1" noChangeArrowheads="1"/>
          </p:cNvSpPr>
          <p:nvPr>
            <p:ph type="body" idx="1"/>
          </p:nvPr>
        </p:nvSpPr>
        <p:spPr>
          <a:xfrm>
            <a:off x="372103" y="4016244"/>
            <a:ext cx="5941088" cy="4773521"/>
          </a:xfrm>
          <a:noFill/>
          <a:ln/>
        </p:spPr>
        <p:txBody>
          <a:bodyPr/>
          <a:lstStyle/>
          <a:p>
            <a:pPr>
              <a:buFontTx/>
              <a:buChar char="•"/>
            </a:pPr>
            <a:r>
              <a:rPr lang="en-US"/>
              <a:t>Metrology is the bridge linking a new discovery with the detailed scientific understanding needed to turn the new discovery into useful knowledge and applications.  </a:t>
            </a:r>
          </a:p>
          <a:p>
            <a:pPr>
              <a:buFontTx/>
              <a:buChar char="•"/>
            </a:pPr>
            <a:r>
              <a:rPr lang="en-US"/>
              <a:t>Lord Kelvin, the preeminent scientist of the late 19th century, knew this one hundred years ago, and it is even more true today </a:t>
            </a:r>
          </a:p>
          <a:p>
            <a:pPr>
              <a:buFontTx/>
              <a:buChar char="•"/>
            </a:pPr>
            <a:r>
              <a:rPr lang="en-US"/>
              <a:t>S&amp;T have opened up new worlds that Kelvin did not even dream about, such as quantum mechanics, solid state physics, sub-atomic physics, molecular biology and biotechnology, information technology…</a:t>
            </a:r>
          </a:p>
          <a:p>
            <a:pPr>
              <a:buFontTx/>
              <a:buChar char="•"/>
            </a:pPr>
            <a:r>
              <a:rPr lang="en-US"/>
              <a:t>NIST’s unique mission is to support industry and general quality of life through measurements, standards, and technology (metrology infrastructure) </a:t>
            </a:r>
          </a:p>
          <a:p>
            <a:pPr>
              <a:buFontTx/>
              <a:buChar char="•"/>
            </a:pPr>
            <a:r>
              <a:rPr lang="en-US"/>
              <a:t>NIST’s unique role in the National Nanotech Initiative is to provide the national metrology infrastructure needed to make nanoscience discoveries into technologies and products that affect people’s lives and the economy.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FA75B9-8681-4A98-B317-325047A4772E}" type="slidenum">
              <a:rPr lang="en-US"/>
              <a:pPr/>
              <a:t>2</a:t>
            </a:fld>
            <a:endParaRPr lang="en-US"/>
          </a:p>
        </p:txBody>
      </p:sp>
      <p:sp>
        <p:nvSpPr>
          <p:cNvPr id="526338" name="Rectangle 2"/>
          <p:cNvSpPr>
            <a:spLocks noGrp="1" noRot="1" noChangeAspect="1" noChangeArrowheads="1" noTextEdit="1"/>
          </p:cNvSpPr>
          <p:nvPr>
            <p:ph type="sldImg"/>
          </p:nvPr>
        </p:nvSpPr>
        <p:spPr>
          <a:xfrm>
            <a:off x="1217613" y="379413"/>
            <a:ext cx="4519612" cy="3390900"/>
          </a:xfrm>
          <a:ln/>
        </p:spPr>
      </p:sp>
      <p:sp>
        <p:nvSpPr>
          <p:cNvPr id="526339" name="Rectangle 3"/>
          <p:cNvSpPr>
            <a:spLocks noGrp="1" noChangeArrowheads="1"/>
          </p:cNvSpPr>
          <p:nvPr>
            <p:ph type="body" idx="1"/>
          </p:nvPr>
        </p:nvSpPr>
        <p:spPr>
          <a:xfrm>
            <a:off x="372103" y="4016244"/>
            <a:ext cx="5941088" cy="4773521"/>
          </a:xfrm>
          <a:noFill/>
          <a:ln/>
        </p:spPr>
        <p:txBody>
          <a:bodyPr/>
          <a:lstStyle/>
          <a:p>
            <a:pPr>
              <a:buFontTx/>
              <a:buChar char="•"/>
            </a:pPr>
            <a:r>
              <a:rPr lang="en-US"/>
              <a:t>Metrology is the bridge linking a new discovery with the detailed scientific understanding needed to turn the new discovery into useful knowledge and applications.  </a:t>
            </a:r>
          </a:p>
          <a:p>
            <a:pPr>
              <a:buFontTx/>
              <a:buChar char="•"/>
            </a:pPr>
            <a:r>
              <a:rPr lang="en-US"/>
              <a:t>Lord Kelvin, the preeminent scientist of the late 19th century, knew this one hundred years ago, and it is even more true today </a:t>
            </a:r>
          </a:p>
          <a:p>
            <a:pPr>
              <a:buFontTx/>
              <a:buChar char="•"/>
            </a:pPr>
            <a:r>
              <a:rPr lang="en-US"/>
              <a:t>S&amp;T have opened up new worlds that Kelvin did not even dream about, such as quantum mechanics, solid state physics, sub-atomic physics, molecular biology and biotechnology, information technology…</a:t>
            </a:r>
          </a:p>
          <a:p>
            <a:pPr>
              <a:buFontTx/>
              <a:buChar char="•"/>
            </a:pPr>
            <a:r>
              <a:rPr lang="en-US"/>
              <a:t>NIST’s unique mission is to support industry and general quality of life through measurements, standards, and technology (metrology infrastructure) </a:t>
            </a:r>
          </a:p>
          <a:p>
            <a:pPr>
              <a:buFontTx/>
              <a:buChar char="•"/>
            </a:pPr>
            <a:r>
              <a:rPr lang="en-US"/>
              <a:t>NIST’s unique role in the National Nanotech Initiative is to provide the national metrology infrastructure needed to make nanoscience discoveries into technologies and products that affect people’s lives and the economy.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p:spPr>
        <p:txBody>
          <a:bodyPr/>
          <a:lstStyle/>
          <a:p>
            <a:pPr eaLnBrk="1" hangingPunct="1"/>
            <a:endParaRPr lang="en-US" smtClean="0">
              <a:latin typeface="Arial" pitchFamily="34" charset="0"/>
              <a:ea typeface="ＭＳ Ｐゴシック"/>
              <a:cs typeface="ＭＳ Ｐゴシック"/>
            </a:endParaRPr>
          </a:p>
        </p:txBody>
      </p:sp>
      <p:sp>
        <p:nvSpPr>
          <p:cNvPr id="34820" name="Slide Number Placeholder 3"/>
          <p:cNvSpPr>
            <a:spLocks noGrp="1"/>
          </p:cNvSpPr>
          <p:nvPr>
            <p:ph type="sldNum" sz="quarter" idx="5"/>
          </p:nvPr>
        </p:nvSpPr>
        <p:spPr/>
        <p:txBody>
          <a:bodyPr/>
          <a:lstStyle/>
          <a:p>
            <a:pPr>
              <a:defRPr/>
            </a:pPr>
            <a:fld id="{24DEE133-A38E-4A34-B6B7-CB52A4D31516}" type="slidenum">
              <a:rPr lang="en-US" smtClean="0"/>
              <a:pPr>
                <a:defRPr/>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5DCDA8CA-2BD4-48C1-B82D-7D17232D8245}" type="slidenum">
              <a:rPr lang="en-US" smtClean="0">
                <a:ea typeface="ＭＳ Ｐゴシック"/>
                <a:cs typeface="ＭＳ Ｐゴシック"/>
              </a:rPr>
              <a:pPr/>
              <a:t>4</a:t>
            </a:fld>
            <a:endParaRPr lang="en-US" smtClean="0">
              <a:ea typeface="ＭＳ Ｐゴシック"/>
              <a:cs typeface="ＭＳ Ｐゴシック"/>
            </a:endParaRPr>
          </a:p>
        </p:txBody>
      </p:sp>
      <p:sp>
        <p:nvSpPr>
          <p:cNvPr id="59395" name="Rectangle 2"/>
          <p:cNvSpPr>
            <a:spLocks noGrp="1" noRot="1" noChangeAspect="1" noChangeArrowheads="1" noTextEdit="1"/>
          </p:cNvSpPr>
          <p:nvPr>
            <p:ph type="sldImg"/>
          </p:nvPr>
        </p:nvSpPr>
        <p:spPr>
          <a:xfrm>
            <a:off x="1217613" y="379413"/>
            <a:ext cx="4519612" cy="3390900"/>
          </a:xfrm>
          <a:ln/>
        </p:spPr>
      </p:sp>
      <p:sp>
        <p:nvSpPr>
          <p:cNvPr id="59396" name="Rectangle 3"/>
          <p:cNvSpPr>
            <a:spLocks noGrp="1" noChangeArrowheads="1"/>
          </p:cNvSpPr>
          <p:nvPr>
            <p:ph type="body" idx="1"/>
          </p:nvPr>
        </p:nvSpPr>
        <p:spPr>
          <a:xfrm>
            <a:off x="372071" y="4015619"/>
            <a:ext cx="5941218" cy="4774596"/>
          </a:xfrm>
          <a:noFill/>
          <a:ln/>
        </p:spPr>
        <p:txBody>
          <a:bodyPr/>
          <a:lstStyle/>
          <a:p>
            <a:pPr>
              <a:buFontTx/>
              <a:buChar char="•"/>
            </a:pPr>
            <a:r>
              <a:rPr lang="en-US" smtClean="0">
                <a:latin typeface="Arial" pitchFamily="34" charset="0"/>
                <a:ea typeface="ＭＳ Ｐゴシック"/>
                <a:cs typeface="ＭＳ Ｐゴシック"/>
              </a:rPr>
              <a:t>Metrology is the bridge linking a new discovery with the detailed scientific understanding needed to turn the new discovery into useful knowledge and applications.  </a:t>
            </a:r>
          </a:p>
          <a:p>
            <a:pPr>
              <a:buFontTx/>
              <a:buChar char="•"/>
            </a:pPr>
            <a:r>
              <a:rPr lang="en-US" smtClean="0">
                <a:latin typeface="Arial" pitchFamily="34" charset="0"/>
                <a:ea typeface="ＭＳ Ｐゴシック"/>
                <a:cs typeface="ＭＳ Ｐゴシック"/>
              </a:rPr>
              <a:t>Lord Kelvin, the preeminent scientist of the late 19th century, knew this one hundred years ago, and it is even more true today </a:t>
            </a:r>
          </a:p>
          <a:p>
            <a:pPr>
              <a:buFontTx/>
              <a:buChar char="•"/>
            </a:pPr>
            <a:r>
              <a:rPr lang="en-US" smtClean="0">
                <a:latin typeface="Arial" pitchFamily="34" charset="0"/>
                <a:ea typeface="ＭＳ Ｐゴシック"/>
                <a:cs typeface="ＭＳ Ｐゴシック"/>
              </a:rPr>
              <a:t>S&amp;T have opened up new worlds that Kelvin did not even dream about, such as quantum mechanics, solid state physics, sub-atomic physics, molecular biology and biotechnology, information technology…</a:t>
            </a:r>
          </a:p>
          <a:p>
            <a:pPr>
              <a:buFontTx/>
              <a:buChar char="•"/>
            </a:pPr>
            <a:r>
              <a:rPr lang="en-US" smtClean="0">
                <a:latin typeface="Arial" pitchFamily="34" charset="0"/>
                <a:ea typeface="ＭＳ Ｐゴシック"/>
                <a:cs typeface="ＭＳ Ｐゴシック"/>
              </a:rPr>
              <a:t>NIST’s unique mission is to support industry and general quality of life through measurements, standards, and technology (metrology infrastructure) </a:t>
            </a:r>
          </a:p>
          <a:p>
            <a:pPr>
              <a:buFontTx/>
              <a:buChar char="•"/>
            </a:pPr>
            <a:r>
              <a:rPr lang="en-US" smtClean="0">
                <a:latin typeface="Arial" pitchFamily="34" charset="0"/>
                <a:ea typeface="ＭＳ Ｐゴシック"/>
                <a:cs typeface="ＭＳ Ｐゴシック"/>
              </a:rPr>
              <a:t>NIST’s unique role in the National Nanotech Initiative is to provide the national metrology infrastructure needed to make nanoscience discoveries into technologies and products that affect people’s lives and the economy.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FBCC29-3704-42F8-87E0-E79C8535441C}" type="slidenum">
              <a:rPr lang="en-US"/>
              <a:pPr/>
              <a:t>5</a:t>
            </a:fld>
            <a:endParaRPr lang="en-US"/>
          </a:p>
        </p:txBody>
      </p:sp>
      <p:sp>
        <p:nvSpPr>
          <p:cNvPr id="529410" name="Rectangle 2"/>
          <p:cNvSpPr>
            <a:spLocks noGrp="1" noRot="1" noChangeAspect="1" noChangeArrowheads="1" noTextEdit="1"/>
          </p:cNvSpPr>
          <p:nvPr>
            <p:ph type="sldImg"/>
          </p:nvPr>
        </p:nvSpPr>
        <p:spPr>
          <a:xfrm>
            <a:off x="1098550" y="674688"/>
            <a:ext cx="4605338" cy="3455987"/>
          </a:xfrm>
          <a:ln/>
        </p:spPr>
      </p:sp>
      <p:sp>
        <p:nvSpPr>
          <p:cNvPr id="529411" name="Rectangle 3"/>
          <p:cNvSpPr>
            <a:spLocks noGrp="1" noChangeArrowheads="1"/>
          </p:cNvSpPr>
          <p:nvPr>
            <p:ph type="body" idx="1"/>
          </p:nvPr>
        </p:nvSpPr>
        <p:spPr>
          <a:xfrm>
            <a:off x="896504" y="4357885"/>
            <a:ext cx="5013185" cy="4132748"/>
          </a:xfrm>
        </p:spPr>
        <p:txBody>
          <a:bodyPr/>
          <a:lstStyle/>
          <a:p>
            <a:r>
              <a:rPr lang="en-US" sz="1800" dirty="0"/>
              <a:t>re-characterization of roles</a:t>
            </a:r>
          </a:p>
          <a:p>
            <a:r>
              <a:rPr lang="en-US" sz="1800" dirty="0"/>
              <a:t>essential to note, that our core roles both provide a foundation for </a:t>
            </a:r>
            <a:r>
              <a:rPr lang="en-US" sz="1800" dirty="0" err="1"/>
              <a:t>nanoscience</a:t>
            </a:r>
            <a:r>
              <a:rPr lang="en-US" sz="1800" dirty="0"/>
              <a:t> to build upon – </a:t>
            </a:r>
          </a:p>
          <a:p>
            <a:endParaRPr lang="en-US" sz="1800" dirty="0"/>
          </a:p>
          <a:p>
            <a:r>
              <a:rPr lang="en-US" sz="1800" dirty="0"/>
              <a:t>measurements &amp; data &amp; models will enable and accelerate development and adoption of technology</a:t>
            </a:r>
          </a:p>
          <a:p>
            <a:endParaRPr lang="en-US" sz="1800" dirty="0"/>
          </a:p>
          <a:p>
            <a:r>
              <a:rPr lang="en-US" sz="1800" dirty="0"/>
              <a:t>though more pedestrian, at the least, our measurements, standards, data and models will serve as benchmarks and fill needs for quality control.</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pPr marL="279279" indent="-279279">
              <a:tabLst>
                <a:tab pos="279279" algn="ctr"/>
                <a:tab pos="1060061" algn="ctr"/>
              </a:tabLst>
            </a:pPr>
            <a:r>
              <a:rPr lang="en-US" sz="1000" dirty="0" smtClean="0">
                <a:latin typeface="Arial" pitchFamily="34" charset="0"/>
                <a:ea typeface="ＭＳ Ｐゴシック"/>
                <a:cs typeface="ＭＳ Ｐゴシック"/>
              </a:rPr>
              <a:t>(4.1 x 1020J/year is 13 TW)</a:t>
            </a:r>
          </a:p>
          <a:p>
            <a:pPr marL="279279" indent="-279279">
              <a:tabLst>
                <a:tab pos="279279" algn="ctr"/>
                <a:tab pos="1060061" algn="ctr"/>
              </a:tabLst>
            </a:pPr>
            <a:r>
              <a:rPr lang="en-US" sz="1000" dirty="0" smtClean="0">
                <a:latin typeface="Arial" pitchFamily="34" charset="0"/>
                <a:ea typeface="ＭＳ Ｐゴシック"/>
                <a:cs typeface="ＭＳ Ｐゴシック"/>
              </a:rPr>
              <a:t>Of the three prominent options:</a:t>
            </a:r>
          </a:p>
          <a:p>
            <a:pPr marL="729730" lvl="1" indent="-279279">
              <a:tabLst>
                <a:tab pos="279279" algn="ctr"/>
                <a:tab pos="1060061" algn="ctr"/>
              </a:tabLst>
            </a:pPr>
            <a:r>
              <a:rPr lang="en-US" sz="1000" dirty="0" smtClean="0">
                <a:latin typeface="Arial" pitchFamily="34" charset="0"/>
                <a:ea typeface="ＭＳ Ｐゴシック"/>
              </a:rPr>
              <a:t>Fossil fuel use with carbon sequestration is currently undemonstrated and issues with finding storage volumes and preventing leakage remain</a:t>
            </a:r>
          </a:p>
          <a:p>
            <a:pPr marL="729730" lvl="1" indent="-279279">
              <a:tabLst>
                <a:tab pos="279279" algn="ctr"/>
                <a:tab pos="1060061" algn="ctr"/>
              </a:tabLst>
            </a:pPr>
            <a:r>
              <a:rPr lang="en-US" sz="1000" dirty="0" smtClean="0">
                <a:latin typeface="Arial" pitchFamily="34" charset="0"/>
                <a:ea typeface="ＭＳ Ｐゴシック"/>
              </a:rPr>
              <a:t>Nuclear power - producing 10TW would require the construction of a nuclear fission plant somewhere in the world every other day for the next 50 years</a:t>
            </a:r>
          </a:p>
          <a:p>
            <a:pPr marL="729730" lvl="1" indent="-279279">
              <a:tabLst>
                <a:tab pos="279279" algn="ctr"/>
                <a:tab pos="1060061" algn="ctr"/>
              </a:tabLst>
            </a:pPr>
            <a:r>
              <a:rPr lang="en-US" sz="1000" dirty="0" smtClean="0">
                <a:latin typeface="Arial" pitchFamily="34" charset="0"/>
                <a:ea typeface="ＭＳ Ｐゴシック"/>
              </a:rPr>
              <a:t>Renewable energy resources:</a:t>
            </a:r>
          </a:p>
          <a:p>
            <a:pPr marL="1120121" lvl="2" indent="-223724">
              <a:tabLst>
                <a:tab pos="279279" algn="ctr"/>
                <a:tab pos="1060061" algn="ctr"/>
              </a:tabLst>
            </a:pPr>
            <a:r>
              <a:rPr lang="en-US" sz="1000" dirty="0" smtClean="0">
                <a:latin typeface="Arial" pitchFamily="34" charset="0"/>
                <a:ea typeface="ＭＳ Ｐゴシック"/>
              </a:rPr>
              <a:t>	</a:t>
            </a:r>
            <a:r>
              <a:rPr lang="en-US" sz="1000" dirty="0" err="1" smtClean="0">
                <a:latin typeface="Arial" pitchFamily="34" charset="0"/>
                <a:ea typeface="ＭＳ Ｐゴシック"/>
              </a:rPr>
              <a:t>hydroelectric:U.N</a:t>
            </a:r>
            <a:r>
              <a:rPr lang="en-US" sz="1000" dirty="0" smtClean="0">
                <a:latin typeface="Arial" pitchFamily="34" charset="0"/>
                <a:ea typeface="ＭＳ Ｐゴシック"/>
              </a:rPr>
              <a:t> estimates less than 0.5 TW exploitable</a:t>
            </a:r>
          </a:p>
          <a:p>
            <a:pPr marL="1120121" lvl="2" indent="-223724">
              <a:tabLst>
                <a:tab pos="279279" algn="ctr"/>
                <a:tab pos="1060061" algn="ctr"/>
              </a:tabLst>
            </a:pPr>
            <a:r>
              <a:rPr lang="en-US" sz="1000" dirty="0" smtClean="0">
                <a:latin typeface="Arial" pitchFamily="34" charset="0"/>
                <a:ea typeface="ＭＳ Ｐゴシック"/>
              </a:rPr>
              <a:t>	tides and ocean currents: less than 2 TW</a:t>
            </a:r>
          </a:p>
          <a:p>
            <a:pPr marL="1120121" lvl="2" indent="-223724">
              <a:tabLst>
                <a:tab pos="279279" algn="ctr"/>
                <a:tab pos="1060061" algn="ctr"/>
              </a:tabLst>
            </a:pPr>
            <a:r>
              <a:rPr lang="en-US" sz="1000" dirty="0" smtClean="0">
                <a:latin typeface="Arial" pitchFamily="34" charset="0"/>
                <a:ea typeface="ＭＳ Ｐゴシック"/>
              </a:rPr>
              <a:t>	geothermal: total at the surface/land area of the Earth is 12 TW; only a fraction could be extracted</a:t>
            </a:r>
          </a:p>
          <a:p>
            <a:pPr marL="1120121" lvl="2" indent="-223724">
              <a:tabLst>
                <a:tab pos="279279" algn="ctr"/>
                <a:tab pos="1060061" algn="ctr"/>
              </a:tabLst>
            </a:pPr>
            <a:r>
              <a:rPr lang="en-US" sz="1000" dirty="0" err="1" smtClean="0">
                <a:latin typeface="Arial" pitchFamily="34" charset="0"/>
                <a:ea typeface="ＭＳ Ｐゴシック"/>
              </a:rPr>
              <a:t>wind:IPCC</a:t>
            </a:r>
            <a:r>
              <a:rPr lang="en-US" sz="1000" dirty="0" smtClean="0">
                <a:latin typeface="Arial" pitchFamily="34" charset="0"/>
                <a:ea typeface="ＭＳ Ｐゴシック"/>
              </a:rPr>
              <a:t> estimates 2-4 TW</a:t>
            </a:r>
          </a:p>
          <a:p>
            <a:pPr marL="1120121" lvl="2" indent="-223724">
              <a:tabLst>
                <a:tab pos="279279" algn="ctr"/>
                <a:tab pos="1060061" algn="ctr"/>
              </a:tabLst>
            </a:pPr>
            <a:r>
              <a:rPr lang="en-US" sz="1000" dirty="0" smtClean="0">
                <a:latin typeface="Arial" pitchFamily="34" charset="0"/>
                <a:ea typeface="ＭＳ Ｐゴシック"/>
              </a:rPr>
              <a:t>solar: hitting the top of the atmosphere is 170,000 TW, 120,00 TW is not scattered by atmosphere and clouds and strikes the Earth</a:t>
            </a:r>
          </a:p>
          <a:p>
            <a:pPr marL="279279" indent="-279279">
              <a:tabLst>
                <a:tab pos="279279" algn="ctr"/>
                <a:tab pos="1060061" algn="ctr"/>
              </a:tabLst>
            </a:pPr>
            <a:r>
              <a:rPr lang="en-US" sz="1000" dirty="0" smtClean="0">
                <a:latin typeface="Arial" pitchFamily="34" charset="0"/>
                <a:ea typeface="ＭＳ Ｐゴシック"/>
                <a:cs typeface="ＭＳ Ｐゴシック"/>
              </a:rPr>
              <a:t>In the U.S. a net 10% energy farm covering 1.6% of the U.S. land area would meet the country’s domestic energy needs; 0.16% of the land on Earth would supply 20 TW of power globally – this is equal to 20,000 1-GWe nuclear fission plants.</a:t>
            </a:r>
          </a:p>
          <a:p>
            <a:pPr marL="279279" indent="-279279">
              <a:tabLst>
                <a:tab pos="279279" algn="ctr"/>
                <a:tab pos="1060061" algn="ctr"/>
              </a:tabLst>
            </a:pPr>
            <a:r>
              <a:rPr lang="en-US" sz="1000" dirty="0" smtClean="0">
                <a:latin typeface="Arial" pitchFamily="34" charset="0"/>
                <a:ea typeface="ＭＳ Ｐゴシック"/>
                <a:cs typeface="ＭＳ Ｐゴシック"/>
              </a:rPr>
              <a:t>20,000 nuclear power plants would have to be constructed by the second half of the 21st century if carbon sequestration doesn’t work and solar energy is not developed.</a:t>
            </a:r>
          </a:p>
          <a:p>
            <a:pPr marL="1120121" lvl="2" indent="-223724">
              <a:tabLst>
                <a:tab pos="279279" algn="ctr"/>
                <a:tab pos="1060061" algn="ctr"/>
              </a:tabLst>
            </a:pPr>
            <a:endParaRPr lang="en-US" sz="1000" dirty="0" smtClean="0">
              <a:latin typeface="Arial" pitchFamily="34" charset="0"/>
              <a:ea typeface="ＭＳ Ｐゴシック"/>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334FCC-FCE5-4E5A-B87C-55545A58F595}" type="slidenum">
              <a:rPr lang="en-US">
                <a:solidFill>
                  <a:prstClr val="black"/>
                </a:solidFill>
              </a:rPr>
              <a:pPr/>
              <a:t>23</a:t>
            </a:fld>
            <a:endParaRPr lang="en-US">
              <a:solidFill>
                <a:prstClr val="black"/>
              </a:solidFill>
            </a:endParaRPr>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a:t>How will you assess the fact that you are not actually measuring these items in the left hand column of your table?</a:t>
            </a:r>
          </a:p>
          <a:p>
            <a:r>
              <a:rPr lang="en-US"/>
              <a:t>Is this certain that there is color center formation?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321464-B635-43A3-A8D7-F1E9232B8608}" type="slidenum">
              <a:rPr lang="en-US"/>
              <a:pPr/>
              <a:t>24</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r>
              <a:rPr lang="en-US"/>
              <a:t>Note additions on topography increase……</a:t>
            </a:r>
          </a:p>
          <a:p>
            <a:r>
              <a:rPr lang="en-US"/>
              <a:t>Did you verify that this indeed was a SiO2 cluster? If yes, how (insert as XXX), if not, change caption to say “presumed to be”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C3A5C4-CB7F-4676-A87B-669408D700E8}" type="slidenum">
              <a:rPr lang="en-US">
                <a:solidFill>
                  <a:prstClr val="black"/>
                </a:solidFill>
              </a:rPr>
              <a:pPr/>
              <a:t>25</a:t>
            </a:fld>
            <a:endParaRPr lang="en-US">
              <a:solidFill>
                <a:prstClr val="black"/>
              </a:solidFill>
            </a:endParaRPr>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r>
              <a:rPr lang="en-US" dirty="0"/>
              <a:t>Changed font!!!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5" name="Rectangle 44"/>
          <p:cNvSpPr/>
          <p:nvPr userDrawn="1"/>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0" y="2267858"/>
            <a:ext cx="4191000" cy="4590144"/>
            <a:chOff x="-1" y="1600199"/>
            <a:chExt cx="4501019" cy="5257801"/>
          </a:xfrm>
        </p:grpSpPr>
        <p:sp>
          <p:nvSpPr>
            <p:cNvPr id="39" name="Freeform 7"/>
            <p:cNvSpPr>
              <a:spLocks/>
            </p:cNvSpPr>
            <p:nvPr userDrawn="1"/>
          </p:nvSpPr>
          <p:spPr bwMode="auto">
            <a:xfrm>
              <a:off x="-1" y="1600199"/>
              <a:ext cx="4127498" cy="2514600"/>
            </a:xfrm>
            <a:custGeom>
              <a:avLst/>
              <a:gdLst/>
              <a:ahLst/>
              <a:cxnLst>
                <a:cxn ang="0">
                  <a:pos x="0" y="0"/>
                </a:cxn>
                <a:cxn ang="0">
                  <a:pos x="124" y="18"/>
                </a:cxn>
                <a:cxn ang="0">
                  <a:pos x="246" y="40"/>
                </a:cxn>
                <a:cxn ang="0">
                  <a:pos x="365" y="64"/>
                </a:cxn>
                <a:cxn ang="0">
                  <a:pos x="596" y="127"/>
                </a:cxn>
                <a:cxn ang="0">
                  <a:pos x="815" y="200"/>
                </a:cxn>
                <a:cxn ang="0">
                  <a:pos x="1025" y="286"/>
                </a:cxn>
                <a:cxn ang="0">
                  <a:pos x="1223" y="380"/>
                </a:cxn>
                <a:cxn ang="0">
                  <a:pos x="1411" y="482"/>
                </a:cxn>
                <a:cxn ang="0">
                  <a:pos x="1588" y="591"/>
                </a:cxn>
                <a:cxn ang="0">
                  <a:pos x="1753" y="707"/>
                </a:cxn>
                <a:cxn ang="0">
                  <a:pos x="1907" y="824"/>
                </a:cxn>
                <a:cxn ang="0">
                  <a:pos x="2047" y="946"/>
                </a:cxn>
                <a:cxn ang="0">
                  <a:pos x="2177" y="1066"/>
                </a:cxn>
                <a:cxn ang="0">
                  <a:pos x="2293" y="1189"/>
                </a:cxn>
                <a:cxn ang="0">
                  <a:pos x="2397" y="1308"/>
                </a:cxn>
                <a:cxn ang="0">
                  <a:pos x="2488" y="1423"/>
                </a:cxn>
                <a:cxn ang="0">
                  <a:pos x="2565" y="1534"/>
                </a:cxn>
                <a:cxn ang="0">
                  <a:pos x="2600" y="1587"/>
                </a:cxn>
                <a:cxn ang="0">
                  <a:pos x="2535" y="1522"/>
                </a:cxn>
                <a:cxn ang="0">
                  <a:pos x="2455" y="1451"/>
                </a:cxn>
                <a:cxn ang="0">
                  <a:pos x="2359" y="1375"/>
                </a:cxn>
                <a:cxn ang="0">
                  <a:pos x="2247" y="1294"/>
                </a:cxn>
                <a:cxn ang="0">
                  <a:pos x="2119" y="1215"/>
                </a:cxn>
                <a:cxn ang="0">
                  <a:pos x="1981" y="1134"/>
                </a:cxn>
                <a:cxn ang="0">
                  <a:pos x="1827" y="1058"/>
                </a:cxn>
                <a:cxn ang="0">
                  <a:pos x="1662" y="986"/>
                </a:cxn>
                <a:cxn ang="0">
                  <a:pos x="1486" y="921"/>
                </a:cxn>
                <a:cxn ang="0">
                  <a:pos x="1299" y="865"/>
                </a:cxn>
                <a:cxn ang="0">
                  <a:pos x="1103" y="819"/>
                </a:cxn>
                <a:cxn ang="0">
                  <a:pos x="896" y="787"/>
                </a:cxn>
                <a:cxn ang="0">
                  <a:pos x="791" y="776"/>
                </a:cxn>
                <a:cxn ang="0">
                  <a:pos x="683" y="769"/>
                </a:cxn>
                <a:cxn ang="0">
                  <a:pos x="573" y="768"/>
                </a:cxn>
                <a:cxn ang="0">
                  <a:pos x="462" y="769"/>
                </a:cxn>
                <a:cxn ang="0">
                  <a:pos x="348" y="776"/>
                </a:cxn>
                <a:cxn ang="0">
                  <a:pos x="234" y="787"/>
                </a:cxn>
                <a:cxn ang="0">
                  <a:pos x="117" y="806"/>
                </a:cxn>
                <a:cxn ang="0">
                  <a:pos x="0" y="827"/>
                </a:cxn>
                <a:cxn ang="0">
                  <a:pos x="0" y="0"/>
                </a:cxn>
              </a:cxnLst>
              <a:rect l="0" t="0" r="r" b="b"/>
              <a:pathLst>
                <a:path w="2600" h="1587">
                  <a:moveTo>
                    <a:pt x="0" y="0"/>
                  </a:moveTo>
                  <a:lnTo>
                    <a:pt x="0" y="0"/>
                  </a:lnTo>
                  <a:lnTo>
                    <a:pt x="63" y="8"/>
                  </a:lnTo>
                  <a:lnTo>
                    <a:pt x="124" y="18"/>
                  </a:lnTo>
                  <a:lnTo>
                    <a:pt x="185" y="28"/>
                  </a:lnTo>
                  <a:lnTo>
                    <a:pt x="246" y="40"/>
                  </a:lnTo>
                  <a:lnTo>
                    <a:pt x="305" y="53"/>
                  </a:lnTo>
                  <a:lnTo>
                    <a:pt x="365" y="64"/>
                  </a:lnTo>
                  <a:lnTo>
                    <a:pt x="480" y="94"/>
                  </a:lnTo>
                  <a:lnTo>
                    <a:pt x="596" y="127"/>
                  </a:lnTo>
                  <a:lnTo>
                    <a:pt x="706" y="162"/>
                  </a:lnTo>
                  <a:lnTo>
                    <a:pt x="815" y="200"/>
                  </a:lnTo>
                  <a:lnTo>
                    <a:pt x="921" y="241"/>
                  </a:lnTo>
                  <a:lnTo>
                    <a:pt x="1025" y="286"/>
                  </a:lnTo>
                  <a:lnTo>
                    <a:pt x="1126" y="330"/>
                  </a:lnTo>
                  <a:lnTo>
                    <a:pt x="1223" y="380"/>
                  </a:lnTo>
                  <a:lnTo>
                    <a:pt x="1319" y="429"/>
                  </a:lnTo>
                  <a:lnTo>
                    <a:pt x="1411" y="482"/>
                  </a:lnTo>
                  <a:lnTo>
                    <a:pt x="1502" y="537"/>
                  </a:lnTo>
                  <a:lnTo>
                    <a:pt x="1588" y="591"/>
                  </a:lnTo>
                  <a:lnTo>
                    <a:pt x="1672" y="649"/>
                  </a:lnTo>
                  <a:lnTo>
                    <a:pt x="1753" y="707"/>
                  </a:lnTo>
                  <a:lnTo>
                    <a:pt x="1831" y="764"/>
                  </a:lnTo>
                  <a:lnTo>
                    <a:pt x="1907" y="824"/>
                  </a:lnTo>
                  <a:lnTo>
                    <a:pt x="1979" y="885"/>
                  </a:lnTo>
                  <a:lnTo>
                    <a:pt x="2047" y="946"/>
                  </a:lnTo>
                  <a:lnTo>
                    <a:pt x="2113" y="1005"/>
                  </a:lnTo>
                  <a:lnTo>
                    <a:pt x="2177" y="1066"/>
                  </a:lnTo>
                  <a:lnTo>
                    <a:pt x="2237" y="1128"/>
                  </a:lnTo>
                  <a:lnTo>
                    <a:pt x="2293" y="1189"/>
                  </a:lnTo>
                  <a:lnTo>
                    <a:pt x="2347" y="1248"/>
                  </a:lnTo>
                  <a:lnTo>
                    <a:pt x="2397" y="1308"/>
                  </a:lnTo>
                  <a:lnTo>
                    <a:pt x="2445" y="1365"/>
                  </a:lnTo>
                  <a:lnTo>
                    <a:pt x="2488" y="1423"/>
                  </a:lnTo>
                  <a:lnTo>
                    <a:pt x="2529" y="1479"/>
                  </a:lnTo>
                  <a:lnTo>
                    <a:pt x="2565" y="1534"/>
                  </a:lnTo>
                  <a:lnTo>
                    <a:pt x="2600" y="1587"/>
                  </a:lnTo>
                  <a:lnTo>
                    <a:pt x="2600" y="1587"/>
                  </a:lnTo>
                  <a:lnTo>
                    <a:pt x="2570" y="1555"/>
                  </a:lnTo>
                  <a:lnTo>
                    <a:pt x="2535" y="1522"/>
                  </a:lnTo>
                  <a:lnTo>
                    <a:pt x="2497" y="1487"/>
                  </a:lnTo>
                  <a:lnTo>
                    <a:pt x="2455" y="1451"/>
                  </a:lnTo>
                  <a:lnTo>
                    <a:pt x="2408" y="1413"/>
                  </a:lnTo>
                  <a:lnTo>
                    <a:pt x="2359" y="1375"/>
                  </a:lnTo>
                  <a:lnTo>
                    <a:pt x="2304" y="1336"/>
                  </a:lnTo>
                  <a:lnTo>
                    <a:pt x="2247" y="1294"/>
                  </a:lnTo>
                  <a:lnTo>
                    <a:pt x="2185" y="1255"/>
                  </a:lnTo>
                  <a:lnTo>
                    <a:pt x="2119" y="1215"/>
                  </a:lnTo>
                  <a:lnTo>
                    <a:pt x="2052" y="1174"/>
                  </a:lnTo>
                  <a:lnTo>
                    <a:pt x="1981" y="1134"/>
                  </a:lnTo>
                  <a:lnTo>
                    <a:pt x="1905" y="1096"/>
                  </a:lnTo>
                  <a:lnTo>
                    <a:pt x="1827" y="1058"/>
                  </a:lnTo>
                  <a:lnTo>
                    <a:pt x="1746" y="1020"/>
                  </a:lnTo>
                  <a:lnTo>
                    <a:pt x="1662" y="986"/>
                  </a:lnTo>
                  <a:lnTo>
                    <a:pt x="1576" y="953"/>
                  </a:lnTo>
                  <a:lnTo>
                    <a:pt x="1486" y="921"/>
                  </a:lnTo>
                  <a:lnTo>
                    <a:pt x="1393" y="891"/>
                  </a:lnTo>
                  <a:lnTo>
                    <a:pt x="1299" y="865"/>
                  </a:lnTo>
                  <a:lnTo>
                    <a:pt x="1202" y="840"/>
                  </a:lnTo>
                  <a:lnTo>
                    <a:pt x="1103" y="819"/>
                  </a:lnTo>
                  <a:lnTo>
                    <a:pt x="1000" y="801"/>
                  </a:lnTo>
                  <a:lnTo>
                    <a:pt x="896" y="787"/>
                  </a:lnTo>
                  <a:lnTo>
                    <a:pt x="843" y="781"/>
                  </a:lnTo>
                  <a:lnTo>
                    <a:pt x="791" y="776"/>
                  </a:lnTo>
                  <a:lnTo>
                    <a:pt x="738" y="773"/>
                  </a:lnTo>
                  <a:lnTo>
                    <a:pt x="683" y="769"/>
                  </a:lnTo>
                  <a:lnTo>
                    <a:pt x="629" y="768"/>
                  </a:lnTo>
                  <a:lnTo>
                    <a:pt x="573" y="768"/>
                  </a:lnTo>
                  <a:lnTo>
                    <a:pt x="518" y="768"/>
                  </a:lnTo>
                  <a:lnTo>
                    <a:pt x="462" y="769"/>
                  </a:lnTo>
                  <a:lnTo>
                    <a:pt x="406" y="773"/>
                  </a:lnTo>
                  <a:lnTo>
                    <a:pt x="348" y="776"/>
                  </a:lnTo>
                  <a:lnTo>
                    <a:pt x="292" y="781"/>
                  </a:lnTo>
                  <a:lnTo>
                    <a:pt x="234" y="787"/>
                  </a:lnTo>
                  <a:lnTo>
                    <a:pt x="177" y="796"/>
                  </a:lnTo>
                  <a:lnTo>
                    <a:pt x="117" y="806"/>
                  </a:lnTo>
                  <a:lnTo>
                    <a:pt x="59" y="816"/>
                  </a:lnTo>
                  <a:lnTo>
                    <a:pt x="0" y="827"/>
                  </a:lnTo>
                  <a:lnTo>
                    <a:pt x="0" y="0"/>
                  </a:lnTo>
                  <a:lnTo>
                    <a:pt x="0" y="0"/>
                  </a:lnTo>
                  <a:close/>
                </a:path>
              </a:pathLst>
            </a:custGeom>
            <a:solidFill>
              <a:schemeClr val="accent2">
                <a:lumMod val="20000"/>
                <a:lumOff val="8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Freeform 8"/>
            <p:cNvSpPr>
              <a:spLocks/>
            </p:cNvSpPr>
            <p:nvPr userDrawn="1"/>
          </p:nvSpPr>
          <p:spPr bwMode="auto">
            <a:xfrm>
              <a:off x="-1" y="3581398"/>
              <a:ext cx="1600200" cy="3276599"/>
            </a:xfrm>
            <a:custGeom>
              <a:avLst/>
              <a:gdLst/>
              <a:ahLst/>
              <a:cxnLst>
                <a:cxn ang="0">
                  <a:pos x="0" y="776"/>
                </a:cxn>
                <a:cxn ang="0">
                  <a:pos x="0" y="776"/>
                </a:cxn>
                <a:cxn ang="0">
                  <a:pos x="38" y="703"/>
                </a:cxn>
                <a:cxn ang="0">
                  <a:pos x="78" y="634"/>
                </a:cxn>
                <a:cxn ang="0">
                  <a:pos x="119" y="566"/>
                </a:cxn>
                <a:cxn ang="0">
                  <a:pos x="162" y="502"/>
                </a:cxn>
                <a:cxn ang="0">
                  <a:pos x="208" y="441"/>
                </a:cxn>
                <a:cxn ang="0">
                  <a:pos x="256" y="381"/>
                </a:cxn>
                <a:cxn ang="0">
                  <a:pos x="305" y="327"/>
                </a:cxn>
                <a:cxn ang="0">
                  <a:pos x="330" y="300"/>
                </a:cxn>
                <a:cxn ang="0">
                  <a:pos x="357" y="274"/>
                </a:cxn>
                <a:cxn ang="0">
                  <a:pos x="385" y="249"/>
                </a:cxn>
                <a:cxn ang="0">
                  <a:pos x="411" y="226"/>
                </a:cxn>
                <a:cxn ang="0">
                  <a:pos x="439" y="203"/>
                </a:cxn>
                <a:cxn ang="0">
                  <a:pos x="469" y="182"/>
                </a:cxn>
                <a:cxn ang="0">
                  <a:pos x="497" y="160"/>
                </a:cxn>
                <a:cxn ang="0">
                  <a:pos x="527" y="140"/>
                </a:cxn>
                <a:cxn ang="0">
                  <a:pos x="558" y="122"/>
                </a:cxn>
                <a:cxn ang="0">
                  <a:pos x="588" y="104"/>
                </a:cxn>
                <a:cxn ang="0">
                  <a:pos x="619" y="87"/>
                </a:cxn>
                <a:cxn ang="0">
                  <a:pos x="652" y="71"/>
                </a:cxn>
                <a:cxn ang="0">
                  <a:pos x="685" y="56"/>
                </a:cxn>
                <a:cxn ang="0">
                  <a:pos x="718" y="43"/>
                </a:cxn>
                <a:cxn ang="0">
                  <a:pos x="751" y="31"/>
                </a:cxn>
                <a:cxn ang="0">
                  <a:pos x="786" y="20"/>
                </a:cxn>
                <a:cxn ang="0">
                  <a:pos x="822" y="10"/>
                </a:cxn>
                <a:cxn ang="0">
                  <a:pos x="857" y="0"/>
                </a:cxn>
                <a:cxn ang="0">
                  <a:pos x="857" y="0"/>
                </a:cxn>
                <a:cxn ang="0">
                  <a:pos x="806" y="46"/>
                </a:cxn>
                <a:cxn ang="0">
                  <a:pos x="754" y="94"/>
                </a:cxn>
                <a:cxn ang="0">
                  <a:pos x="706" y="144"/>
                </a:cxn>
                <a:cxn ang="0">
                  <a:pos x="660" y="196"/>
                </a:cxn>
                <a:cxn ang="0">
                  <a:pos x="617" y="249"/>
                </a:cxn>
                <a:cxn ang="0">
                  <a:pos x="576" y="304"/>
                </a:cxn>
                <a:cxn ang="0">
                  <a:pos x="536" y="362"/>
                </a:cxn>
                <a:cxn ang="0">
                  <a:pos x="498" y="419"/>
                </a:cxn>
                <a:cxn ang="0">
                  <a:pos x="462" y="479"/>
                </a:cxn>
                <a:cxn ang="0">
                  <a:pos x="429" y="538"/>
                </a:cxn>
                <a:cxn ang="0">
                  <a:pos x="398" y="601"/>
                </a:cxn>
                <a:cxn ang="0">
                  <a:pos x="368" y="664"/>
                </a:cxn>
                <a:cxn ang="0">
                  <a:pos x="340" y="728"/>
                </a:cxn>
                <a:cxn ang="0">
                  <a:pos x="315" y="792"/>
                </a:cxn>
                <a:cxn ang="0">
                  <a:pos x="291" y="858"/>
                </a:cxn>
                <a:cxn ang="0">
                  <a:pos x="269" y="925"/>
                </a:cxn>
                <a:cxn ang="0">
                  <a:pos x="249" y="992"/>
                </a:cxn>
                <a:cxn ang="0">
                  <a:pos x="229" y="1060"/>
                </a:cxn>
                <a:cxn ang="0">
                  <a:pos x="213" y="1128"/>
                </a:cxn>
                <a:cxn ang="0">
                  <a:pos x="198" y="1197"/>
                </a:cxn>
                <a:cxn ang="0">
                  <a:pos x="185" y="1266"/>
                </a:cxn>
                <a:cxn ang="0">
                  <a:pos x="173" y="1336"/>
                </a:cxn>
                <a:cxn ang="0">
                  <a:pos x="162" y="1405"/>
                </a:cxn>
                <a:cxn ang="0">
                  <a:pos x="154" y="1474"/>
                </a:cxn>
                <a:cxn ang="0">
                  <a:pos x="147" y="1544"/>
                </a:cxn>
                <a:cxn ang="0">
                  <a:pos x="140" y="1613"/>
                </a:cxn>
                <a:cxn ang="0">
                  <a:pos x="137" y="1682"/>
                </a:cxn>
                <a:cxn ang="0">
                  <a:pos x="134" y="1752"/>
                </a:cxn>
                <a:cxn ang="0">
                  <a:pos x="132" y="1821"/>
                </a:cxn>
                <a:cxn ang="0">
                  <a:pos x="132" y="1889"/>
                </a:cxn>
                <a:cxn ang="0">
                  <a:pos x="134" y="1956"/>
                </a:cxn>
                <a:cxn ang="0">
                  <a:pos x="135" y="2024"/>
                </a:cxn>
                <a:cxn ang="0">
                  <a:pos x="0" y="2024"/>
                </a:cxn>
                <a:cxn ang="0">
                  <a:pos x="0" y="776"/>
                </a:cxn>
                <a:cxn ang="0">
                  <a:pos x="0" y="776"/>
                </a:cxn>
              </a:cxnLst>
              <a:rect l="0" t="0" r="r" b="b"/>
              <a:pathLst>
                <a:path w="857" h="2024">
                  <a:moveTo>
                    <a:pt x="0" y="776"/>
                  </a:moveTo>
                  <a:lnTo>
                    <a:pt x="0" y="776"/>
                  </a:lnTo>
                  <a:lnTo>
                    <a:pt x="38" y="703"/>
                  </a:lnTo>
                  <a:lnTo>
                    <a:pt x="78" y="634"/>
                  </a:lnTo>
                  <a:lnTo>
                    <a:pt x="119" y="566"/>
                  </a:lnTo>
                  <a:lnTo>
                    <a:pt x="162" y="502"/>
                  </a:lnTo>
                  <a:lnTo>
                    <a:pt x="208" y="441"/>
                  </a:lnTo>
                  <a:lnTo>
                    <a:pt x="256" y="381"/>
                  </a:lnTo>
                  <a:lnTo>
                    <a:pt x="305" y="327"/>
                  </a:lnTo>
                  <a:lnTo>
                    <a:pt x="330" y="300"/>
                  </a:lnTo>
                  <a:lnTo>
                    <a:pt x="357" y="274"/>
                  </a:lnTo>
                  <a:lnTo>
                    <a:pt x="385" y="249"/>
                  </a:lnTo>
                  <a:lnTo>
                    <a:pt x="411" y="226"/>
                  </a:lnTo>
                  <a:lnTo>
                    <a:pt x="439" y="203"/>
                  </a:lnTo>
                  <a:lnTo>
                    <a:pt x="469" y="182"/>
                  </a:lnTo>
                  <a:lnTo>
                    <a:pt x="497" y="160"/>
                  </a:lnTo>
                  <a:lnTo>
                    <a:pt x="527" y="140"/>
                  </a:lnTo>
                  <a:lnTo>
                    <a:pt x="558" y="122"/>
                  </a:lnTo>
                  <a:lnTo>
                    <a:pt x="588" y="104"/>
                  </a:lnTo>
                  <a:lnTo>
                    <a:pt x="619" y="87"/>
                  </a:lnTo>
                  <a:lnTo>
                    <a:pt x="652" y="71"/>
                  </a:lnTo>
                  <a:lnTo>
                    <a:pt x="685" y="56"/>
                  </a:lnTo>
                  <a:lnTo>
                    <a:pt x="718" y="43"/>
                  </a:lnTo>
                  <a:lnTo>
                    <a:pt x="751" y="31"/>
                  </a:lnTo>
                  <a:lnTo>
                    <a:pt x="786" y="20"/>
                  </a:lnTo>
                  <a:lnTo>
                    <a:pt x="822" y="10"/>
                  </a:lnTo>
                  <a:lnTo>
                    <a:pt x="857" y="0"/>
                  </a:lnTo>
                  <a:lnTo>
                    <a:pt x="857" y="0"/>
                  </a:lnTo>
                  <a:lnTo>
                    <a:pt x="806" y="46"/>
                  </a:lnTo>
                  <a:lnTo>
                    <a:pt x="754" y="94"/>
                  </a:lnTo>
                  <a:lnTo>
                    <a:pt x="706" y="144"/>
                  </a:lnTo>
                  <a:lnTo>
                    <a:pt x="660" y="196"/>
                  </a:lnTo>
                  <a:lnTo>
                    <a:pt x="617" y="249"/>
                  </a:lnTo>
                  <a:lnTo>
                    <a:pt x="576" y="304"/>
                  </a:lnTo>
                  <a:lnTo>
                    <a:pt x="536" y="362"/>
                  </a:lnTo>
                  <a:lnTo>
                    <a:pt x="498" y="419"/>
                  </a:lnTo>
                  <a:lnTo>
                    <a:pt x="462" y="479"/>
                  </a:lnTo>
                  <a:lnTo>
                    <a:pt x="429" y="538"/>
                  </a:lnTo>
                  <a:lnTo>
                    <a:pt x="398" y="601"/>
                  </a:lnTo>
                  <a:lnTo>
                    <a:pt x="368" y="664"/>
                  </a:lnTo>
                  <a:lnTo>
                    <a:pt x="340" y="728"/>
                  </a:lnTo>
                  <a:lnTo>
                    <a:pt x="315" y="792"/>
                  </a:lnTo>
                  <a:lnTo>
                    <a:pt x="291" y="858"/>
                  </a:lnTo>
                  <a:lnTo>
                    <a:pt x="269" y="925"/>
                  </a:lnTo>
                  <a:lnTo>
                    <a:pt x="249" y="992"/>
                  </a:lnTo>
                  <a:lnTo>
                    <a:pt x="229" y="1060"/>
                  </a:lnTo>
                  <a:lnTo>
                    <a:pt x="213" y="1128"/>
                  </a:lnTo>
                  <a:lnTo>
                    <a:pt x="198" y="1197"/>
                  </a:lnTo>
                  <a:lnTo>
                    <a:pt x="185" y="1266"/>
                  </a:lnTo>
                  <a:lnTo>
                    <a:pt x="173" y="1336"/>
                  </a:lnTo>
                  <a:lnTo>
                    <a:pt x="162" y="1405"/>
                  </a:lnTo>
                  <a:lnTo>
                    <a:pt x="154" y="1474"/>
                  </a:lnTo>
                  <a:lnTo>
                    <a:pt x="147" y="1544"/>
                  </a:lnTo>
                  <a:lnTo>
                    <a:pt x="140" y="1613"/>
                  </a:lnTo>
                  <a:lnTo>
                    <a:pt x="137" y="1682"/>
                  </a:lnTo>
                  <a:lnTo>
                    <a:pt x="134" y="1752"/>
                  </a:lnTo>
                  <a:lnTo>
                    <a:pt x="132" y="1821"/>
                  </a:lnTo>
                  <a:lnTo>
                    <a:pt x="132" y="1889"/>
                  </a:lnTo>
                  <a:lnTo>
                    <a:pt x="134" y="1956"/>
                  </a:lnTo>
                  <a:lnTo>
                    <a:pt x="135" y="2024"/>
                  </a:lnTo>
                  <a:lnTo>
                    <a:pt x="0" y="2024"/>
                  </a:lnTo>
                  <a:lnTo>
                    <a:pt x="0" y="776"/>
                  </a:lnTo>
                  <a:lnTo>
                    <a:pt x="0" y="776"/>
                  </a:lnTo>
                  <a:close/>
                </a:path>
              </a:pathLst>
            </a:custGeom>
            <a:solidFill>
              <a:schemeClr val="accent2">
                <a:lumMod val="40000"/>
                <a:lumOff val="60000"/>
                <a:alpha val="44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Freeform 9"/>
            <p:cNvSpPr>
              <a:spLocks/>
            </p:cNvSpPr>
            <p:nvPr userDrawn="1"/>
          </p:nvSpPr>
          <p:spPr bwMode="auto">
            <a:xfrm>
              <a:off x="0" y="2438399"/>
              <a:ext cx="2895599" cy="2154237"/>
            </a:xfrm>
            <a:custGeom>
              <a:avLst/>
              <a:gdLst/>
              <a:ahLst/>
              <a:cxnLst>
                <a:cxn ang="0">
                  <a:pos x="0" y="118"/>
                </a:cxn>
                <a:cxn ang="0">
                  <a:pos x="165" y="69"/>
                </a:cxn>
                <a:cxn ang="0">
                  <a:pos x="327" y="33"/>
                </a:cxn>
                <a:cxn ang="0">
                  <a:pos x="487" y="11"/>
                </a:cxn>
                <a:cxn ang="0">
                  <a:pos x="645" y="1"/>
                </a:cxn>
                <a:cxn ang="0">
                  <a:pos x="797" y="1"/>
                </a:cxn>
                <a:cxn ang="0">
                  <a:pos x="946" y="13"/>
                </a:cxn>
                <a:cxn ang="0">
                  <a:pos x="1088" y="33"/>
                </a:cxn>
                <a:cxn ang="0">
                  <a:pos x="1225" y="62"/>
                </a:cxn>
                <a:cxn ang="0">
                  <a:pos x="1352" y="97"/>
                </a:cxn>
                <a:cxn ang="0">
                  <a:pos x="1472" y="138"/>
                </a:cxn>
                <a:cxn ang="0">
                  <a:pos x="1585" y="184"/>
                </a:cxn>
                <a:cxn ang="0">
                  <a:pos x="1685" y="236"/>
                </a:cxn>
                <a:cxn ang="0">
                  <a:pos x="1776" y="288"/>
                </a:cxn>
                <a:cxn ang="0">
                  <a:pos x="1854" y="343"/>
                </a:cxn>
                <a:cxn ang="0">
                  <a:pos x="1921" y="399"/>
                </a:cxn>
                <a:cxn ang="0">
                  <a:pos x="1974" y="455"/>
                </a:cxn>
                <a:cxn ang="0">
                  <a:pos x="1920" y="434"/>
                </a:cxn>
                <a:cxn ang="0">
                  <a:pos x="1804" y="394"/>
                </a:cxn>
                <a:cxn ang="0">
                  <a:pos x="1680" y="361"/>
                </a:cxn>
                <a:cxn ang="0">
                  <a:pos x="1548" y="338"/>
                </a:cxn>
                <a:cxn ang="0">
                  <a:pos x="1413" y="323"/>
                </a:cxn>
                <a:cxn ang="0">
                  <a:pos x="1273" y="321"/>
                </a:cxn>
                <a:cxn ang="0">
                  <a:pos x="1132" y="331"/>
                </a:cxn>
                <a:cxn ang="0">
                  <a:pos x="990" y="356"/>
                </a:cxn>
                <a:cxn ang="0">
                  <a:pos x="919" y="374"/>
                </a:cxn>
                <a:cxn ang="0">
                  <a:pos x="850" y="396"/>
                </a:cxn>
                <a:cxn ang="0">
                  <a:pos x="781" y="424"/>
                </a:cxn>
                <a:cxn ang="0">
                  <a:pos x="711" y="455"/>
                </a:cxn>
                <a:cxn ang="0">
                  <a:pos x="645" y="490"/>
                </a:cxn>
                <a:cxn ang="0">
                  <a:pos x="579" y="531"/>
                </a:cxn>
                <a:cxn ang="0">
                  <a:pos x="515" y="577"/>
                </a:cxn>
                <a:cxn ang="0">
                  <a:pos x="452" y="629"/>
                </a:cxn>
                <a:cxn ang="0">
                  <a:pos x="391" y="685"/>
                </a:cxn>
                <a:cxn ang="0">
                  <a:pos x="333" y="747"/>
                </a:cxn>
                <a:cxn ang="0">
                  <a:pos x="277" y="815"/>
                </a:cxn>
                <a:cxn ang="0">
                  <a:pos x="223" y="889"/>
                </a:cxn>
                <a:cxn ang="0">
                  <a:pos x="172" y="970"/>
                </a:cxn>
                <a:cxn ang="0">
                  <a:pos x="124" y="1056"/>
                </a:cxn>
                <a:cxn ang="0">
                  <a:pos x="79" y="1150"/>
                </a:cxn>
                <a:cxn ang="0">
                  <a:pos x="38" y="1249"/>
                </a:cxn>
                <a:cxn ang="0">
                  <a:pos x="0" y="1357"/>
                </a:cxn>
                <a:cxn ang="0">
                  <a:pos x="0" y="118"/>
                </a:cxn>
              </a:cxnLst>
              <a:rect l="0" t="0" r="r" b="b"/>
              <a:pathLst>
                <a:path w="1974" h="1357">
                  <a:moveTo>
                    <a:pt x="0" y="118"/>
                  </a:moveTo>
                  <a:lnTo>
                    <a:pt x="0" y="118"/>
                  </a:lnTo>
                  <a:lnTo>
                    <a:pt x="83" y="92"/>
                  </a:lnTo>
                  <a:lnTo>
                    <a:pt x="165" y="69"/>
                  </a:lnTo>
                  <a:lnTo>
                    <a:pt x="246" y="49"/>
                  </a:lnTo>
                  <a:lnTo>
                    <a:pt x="327" y="33"/>
                  </a:lnTo>
                  <a:lnTo>
                    <a:pt x="408" y="21"/>
                  </a:lnTo>
                  <a:lnTo>
                    <a:pt x="487" y="11"/>
                  </a:lnTo>
                  <a:lnTo>
                    <a:pt x="566" y="5"/>
                  </a:lnTo>
                  <a:lnTo>
                    <a:pt x="645" y="1"/>
                  </a:lnTo>
                  <a:lnTo>
                    <a:pt x="721" y="0"/>
                  </a:lnTo>
                  <a:lnTo>
                    <a:pt x="797" y="1"/>
                  </a:lnTo>
                  <a:lnTo>
                    <a:pt x="873" y="6"/>
                  </a:lnTo>
                  <a:lnTo>
                    <a:pt x="946" y="13"/>
                  </a:lnTo>
                  <a:lnTo>
                    <a:pt x="1018" y="23"/>
                  </a:lnTo>
                  <a:lnTo>
                    <a:pt x="1088" y="33"/>
                  </a:lnTo>
                  <a:lnTo>
                    <a:pt x="1157" y="47"/>
                  </a:lnTo>
                  <a:lnTo>
                    <a:pt x="1225" y="62"/>
                  </a:lnTo>
                  <a:lnTo>
                    <a:pt x="1289" y="79"/>
                  </a:lnTo>
                  <a:lnTo>
                    <a:pt x="1352" y="97"/>
                  </a:lnTo>
                  <a:lnTo>
                    <a:pt x="1413" y="117"/>
                  </a:lnTo>
                  <a:lnTo>
                    <a:pt x="1472" y="138"/>
                  </a:lnTo>
                  <a:lnTo>
                    <a:pt x="1530" y="161"/>
                  </a:lnTo>
                  <a:lnTo>
                    <a:pt x="1585" y="184"/>
                  </a:lnTo>
                  <a:lnTo>
                    <a:pt x="1636" y="209"/>
                  </a:lnTo>
                  <a:lnTo>
                    <a:pt x="1685" y="236"/>
                  </a:lnTo>
                  <a:lnTo>
                    <a:pt x="1732" y="262"/>
                  </a:lnTo>
                  <a:lnTo>
                    <a:pt x="1776" y="288"/>
                  </a:lnTo>
                  <a:lnTo>
                    <a:pt x="1816" y="315"/>
                  </a:lnTo>
                  <a:lnTo>
                    <a:pt x="1854" y="343"/>
                  </a:lnTo>
                  <a:lnTo>
                    <a:pt x="1888" y="371"/>
                  </a:lnTo>
                  <a:lnTo>
                    <a:pt x="1921" y="399"/>
                  </a:lnTo>
                  <a:lnTo>
                    <a:pt x="1949" y="427"/>
                  </a:lnTo>
                  <a:lnTo>
                    <a:pt x="1974" y="455"/>
                  </a:lnTo>
                  <a:lnTo>
                    <a:pt x="1974" y="455"/>
                  </a:lnTo>
                  <a:lnTo>
                    <a:pt x="1920" y="434"/>
                  </a:lnTo>
                  <a:lnTo>
                    <a:pt x="1864" y="412"/>
                  </a:lnTo>
                  <a:lnTo>
                    <a:pt x="1804" y="394"/>
                  </a:lnTo>
                  <a:lnTo>
                    <a:pt x="1743" y="376"/>
                  </a:lnTo>
                  <a:lnTo>
                    <a:pt x="1680" y="361"/>
                  </a:lnTo>
                  <a:lnTo>
                    <a:pt x="1614" y="348"/>
                  </a:lnTo>
                  <a:lnTo>
                    <a:pt x="1548" y="338"/>
                  </a:lnTo>
                  <a:lnTo>
                    <a:pt x="1481" y="330"/>
                  </a:lnTo>
                  <a:lnTo>
                    <a:pt x="1413" y="323"/>
                  </a:lnTo>
                  <a:lnTo>
                    <a:pt x="1344" y="320"/>
                  </a:lnTo>
                  <a:lnTo>
                    <a:pt x="1273" y="321"/>
                  </a:lnTo>
                  <a:lnTo>
                    <a:pt x="1203" y="325"/>
                  </a:lnTo>
                  <a:lnTo>
                    <a:pt x="1132" y="331"/>
                  </a:lnTo>
                  <a:lnTo>
                    <a:pt x="1061" y="341"/>
                  </a:lnTo>
                  <a:lnTo>
                    <a:pt x="990" y="356"/>
                  </a:lnTo>
                  <a:lnTo>
                    <a:pt x="954" y="364"/>
                  </a:lnTo>
                  <a:lnTo>
                    <a:pt x="919" y="374"/>
                  </a:lnTo>
                  <a:lnTo>
                    <a:pt x="885" y="384"/>
                  </a:lnTo>
                  <a:lnTo>
                    <a:pt x="850" y="396"/>
                  </a:lnTo>
                  <a:lnTo>
                    <a:pt x="815" y="409"/>
                  </a:lnTo>
                  <a:lnTo>
                    <a:pt x="781" y="424"/>
                  </a:lnTo>
                  <a:lnTo>
                    <a:pt x="746" y="439"/>
                  </a:lnTo>
                  <a:lnTo>
                    <a:pt x="711" y="455"/>
                  </a:lnTo>
                  <a:lnTo>
                    <a:pt x="678" y="472"/>
                  </a:lnTo>
                  <a:lnTo>
                    <a:pt x="645" y="490"/>
                  </a:lnTo>
                  <a:lnTo>
                    <a:pt x="612" y="510"/>
                  </a:lnTo>
                  <a:lnTo>
                    <a:pt x="579" y="531"/>
                  </a:lnTo>
                  <a:lnTo>
                    <a:pt x="546" y="554"/>
                  </a:lnTo>
                  <a:lnTo>
                    <a:pt x="515" y="577"/>
                  </a:lnTo>
                  <a:lnTo>
                    <a:pt x="484" y="602"/>
                  </a:lnTo>
                  <a:lnTo>
                    <a:pt x="452" y="629"/>
                  </a:lnTo>
                  <a:lnTo>
                    <a:pt x="421" y="657"/>
                  </a:lnTo>
                  <a:lnTo>
                    <a:pt x="391" y="685"/>
                  </a:lnTo>
                  <a:lnTo>
                    <a:pt x="361" y="716"/>
                  </a:lnTo>
                  <a:lnTo>
                    <a:pt x="333" y="747"/>
                  </a:lnTo>
                  <a:lnTo>
                    <a:pt x="304" y="780"/>
                  </a:lnTo>
                  <a:lnTo>
                    <a:pt x="277" y="815"/>
                  </a:lnTo>
                  <a:lnTo>
                    <a:pt x="249" y="851"/>
                  </a:lnTo>
                  <a:lnTo>
                    <a:pt x="223" y="889"/>
                  </a:lnTo>
                  <a:lnTo>
                    <a:pt x="198" y="929"/>
                  </a:lnTo>
                  <a:lnTo>
                    <a:pt x="172" y="970"/>
                  </a:lnTo>
                  <a:lnTo>
                    <a:pt x="149" y="1012"/>
                  </a:lnTo>
                  <a:lnTo>
                    <a:pt x="124" y="1056"/>
                  </a:lnTo>
                  <a:lnTo>
                    <a:pt x="101" y="1102"/>
                  </a:lnTo>
                  <a:lnTo>
                    <a:pt x="79" y="1150"/>
                  </a:lnTo>
                  <a:lnTo>
                    <a:pt x="58" y="1198"/>
                  </a:lnTo>
                  <a:lnTo>
                    <a:pt x="38" y="1249"/>
                  </a:lnTo>
                  <a:lnTo>
                    <a:pt x="18" y="1302"/>
                  </a:lnTo>
                  <a:lnTo>
                    <a:pt x="0" y="1357"/>
                  </a:lnTo>
                  <a:lnTo>
                    <a:pt x="0" y="118"/>
                  </a:lnTo>
                  <a:lnTo>
                    <a:pt x="0" y="118"/>
                  </a:lnTo>
                  <a:close/>
                </a:path>
              </a:pathLst>
            </a:custGeom>
            <a:solidFill>
              <a:schemeClr val="accent2">
                <a:lumMod val="40000"/>
                <a:lumOff val="6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Freeform 10"/>
            <p:cNvSpPr>
              <a:spLocks/>
            </p:cNvSpPr>
            <p:nvPr userDrawn="1"/>
          </p:nvSpPr>
          <p:spPr bwMode="auto">
            <a:xfrm>
              <a:off x="1224419" y="3886199"/>
              <a:ext cx="3276599" cy="2971800"/>
            </a:xfrm>
            <a:custGeom>
              <a:avLst/>
              <a:gdLst/>
              <a:ahLst/>
              <a:cxnLst>
                <a:cxn ang="0">
                  <a:pos x="1377" y="130"/>
                </a:cxn>
                <a:cxn ang="0">
                  <a:pos x="1299" y="89"/>
                </a:cxn>
                <a:cxn ang="0">
                  <a:pos x="1220" y="56"/>
                </a:cxn>
                <a:cxn ang="0">
                  <a:pos x="1137" y="30"/>
                </a:cxn>
                <a:cxn ang="0">
                  <a:pos x="1052" y="11"/>
                </a:cxn>
                <a:cxn ang="0">
                  <a:pos x="966" y="2"/>
                </a:cxn>
                <a:cxn ang="0">
                  <a:pos x="880" y="0"/>
                </a:cxn>
                <a:cxn ang="0">
                  <a:pos x="794" y="5"/>
                </a:cxn>
                <a:cxn ang="0">
                  <a:pos x="708" y="18"/>
                </a:cxn>
                <a:cxn ang="0">
                  <a:pos x="624" y="40"/>
                </a:cxn>
                <a:cxn ang="0">
                  <a:pos x="543" y="69"/>
                </a:cxn>
                <a:cxn ang="0">
                  <a:pos x="466" y="107"/>
                </a:cxn>
                <a:cxn ang="0">
                  <a:pos x="391" y="155"/>
                </a:cxn>
                <a:cxn ang="0">
                  <a:pos x="322" y="210"/>
                </a:cxn>
                <a:cxn ang="0">
                  <a:pos x="258" y="272"/>
                </a:cxn>
                <a:cxn ang="0">
                  <a:pos x="200" y="345"/>
                </a:cxn>
                <a:cxn ang="0">
                  <a:pos x="149" y="426"/>
                </a:cxn>
                <a:cxn ang="0">
                  <a:pos x="124" y="472"/>
                </a:cxn>
                <a:cxn ang="0">
                  <a:pos x="83" y="568"/>
                </a:cxn>
                <a:cxn ang="0">
                  <a:pos x="48" y="667"/>
                </a:cxn>
                <a:cxn ang="0">
                  <a:pos x="23" y="769"/>
                </a:cxn>
                <a:cxn ang="0">
                  <a:pos x="7" y="875"/>
                </a:cxn>
                <a:cxn ang="0">
                  <a:pos x="0" y="982"/>
                </a:cxn>
                <a:cxn ang="0">
                  <a:pos x="2" y="1090"/>
                </a:cxn>
                <a:cxn ang="0">
                  <a:pos x="12" y="1200"/>
                </a:cxn>
                <a:cxn ang="0">
                  <a:pos x="31" y="1311"/>
                </a:cxn>
                <a:cxn ang="0">
                  <a:pos x="61" y="1420"/>
                </a:cxn>
                <a:cxn ang="0">
                  <a:pos x="101" y="1529"/>
                </a:cxn>
                <a:cxn ang="0">
                  <a:pos x="149" y="1636"/>
                </a:cxn>
                <a:cxn ang="0">
                  <a:pos x="206" y="1742"/>
                </a:cxn>
                <a:cxn ang="0">
                  <a:pos x="274" y="1844"/>
                </a:cxn>
                <a:cxn ang="0">
                  <a:pos x="353" y="1943"/>
                </a:cxn>
                <a:cxn ang="0">
                  <a:pos x="441" y="2039"/>
                </a:cxn>
                <a:cxn ang="0">
                  <a:pos x="2552" y="2085"/>
                </a:cxn>
                <a:cxn ang="0">
                  <a:pos x="2526" y="2070"/>
                </a:cxn>
                <a:cxn ang="0">
                  <a:pos x="2336" y="1955"/>
                </a:cxn>
                <a:cxn ang="0">
                  <a:pos x="2192" y="1860"/>
                </a:cxn>
                <a:cxn ang="0">
                  <a:pos x="2025" y="1748"/>
                </a:cxn>
                <a:cxn ang="0">
                  <a:pos x="1849" y="1619"/>
                </a:cxn>
                <a:cxn ang="0">
                  <a:pos x="1667" y="1477"/>
                </a:cxn>
                <a:cxn ang="0">
                  <a:pos x="1492" y="1326"/>
                </a:cxn>
                <a:cxn ang="0">
                  <a:pos x="1410" y="1246"/>
                </a:cxn>
                <a:cxn ang="0">
                  <a:pos x="1332" y="1167"/>
                </a:cxn>
                <a:cxn ang="0">
                  <a:pos x="1261" y="1086"/>
                </a:cxn>
                <a:cxn ang="0">
                  <a:pos x="1195" y="1004"/>
                </a:cxn>
                <a:cxn ang="0">
                  <a:pos x="1139" y="923"/>
                </a:cxn>
                <a:cxn ang="0">
                  <a:pos x="1091" y="840"/>
                </a:cxn>
                <a:cxn ang="0">
                  <a:pos x="1055" y="761"/>
                </a:cxn>
                <a:cxn ang="0">
                  <a:pos x="1030" y="680"/>
                </a:cxn>
                <a:cxn ang="0">
                  <a:pos x="1017" y="602"/>
                </a:cxn>
                <a:cxn ang="0">
                  <a:pos x="1019" y="527"/>
                </a:cxn>
                <a:cxn ang="0">
                  <a:pos x="1028" y="470"/>
                </a:cxn>
                <a:cxn ang="0">
                  <a:pos x="1040" y="434"/>
                </a:cxn>
                <a:cxn ang="0">
                  <a:pos x="1057" y="398"/>
                </a:cxn>
                <a:cxn ang="0">
                  <a:pos x="1076" y="363"/>
                </a:cxn>
                <a:cxn ang="0">
                  <a:pos x="1101" y="330"/>
                </a:cxn>
                <a:cxn ang="0">
                  <a:pos x="1131" y="295"/>
                </a:cxn>
                <a:cxn ang="0">
                  <a:pos x="1182" y="248"/>
                </a:cxn>
                <a:cxn ang="0">
                  <a:pos x="1269" y="186"/>
                </a:cxn>
                <a:cxn ang="0">
                  <a:pos x="1377" y="130"/>
                </a:cxn>
              </a:cxnLst>
              <a:rect l="0" t="0" r="r" b="b"/>
              <a:pathLst>
                <a:path w="2552" h="2085">
                  <a:moveTo>
                    <a:pt x="1377" y="130"/>
                  </a:moveTo>
                  <a:lnTo>
                    <a:pt x="1377" y="130"/>
                  </a:lnTo>
                  <a:lnTo>
                    <a:pt x="1339" y="109"/>
                  </a:lnTo>
                  <a:lnTo>
                    <a:pt x="1299" y="89"/>
                  </a:lnTo>
                  <a:lnTo>
                    <a:pt x="1260" y="73"/>
                  </a:lnTo>
                  <a:lnTo>
                    <a:pt x="1220" y="56"/>
                  </a:lnTo>
                  <a:lnTo>
                    <a:pt x="1179" y="43"/>
                  </a:lnTo>
                  <a:lnTo>
                    <a:pt x="1137" y="30"/>
                  </a:lnTo>
                  <a:lnTo>
                    <a:pt x="1094" y="20"/>
                  </a:lnTo>
                  <a:lnTo>
                    <a:pt x="1052" y="11"/>
                  </a:lnTo>
                  <a:lnTo>
                    <a:pt x="1009" y="7"/>
                  </a:lnTo>
                  <a:lnTo>
                    <a:pt x="966" y="2"/>
                  </a:lnTo>
                  <a:lnTo>
                    <a:pt x="923" y="0"/>
                  </a:lnTo>
                  <a:lnTo>
                    <a:pt x="880" y="0"/>
                  </a:lnTo>
                  <a:lnTo>
                    <a:pt x="837" y="2"/>
                  </a:lnTo>
                  <a:lnTo>
                    <a:pt x="794" y="5"/>
                  </a:lnTo>
                  <a:lnTo>
                    <a:pt x="751" y="10"/>
                  </a:lnTo>
                  <a:lnTo>
                    <a:pt x="708" y="18"/>
                  </a:lnTo>
                  <a:lnTo>
                    <a:pt x="667" y="28"/>
                  </a:lnTo>
                  <a:lnTo>
                    <a:pt x="624" y="40"/>
                  </a:lnTo>
                  <a:lnTo>
                    <a:pt x="584" y="54"/>
                  </a:lnTo>
                  <a:lnTo>
                    <a:pt x="543" y="69"/>
                  </a:lnTo>
                  <a:lnTo>
                    <a:pt x="504" y="87"/>
                  </a:lnTo>
                  <a:lnTo>
                    <a:pt x="466" y="107"/>
                  </a:lnTo>
                  <a:lnTo>
                    <a:pt x="428" y="130"/>
                  </a:lnTo>
                  <a:lnTo>
                    <a:pt x="391" y="155"/>
                  </a:lnTo>
                  <a:lnTo>
                    <a:pt x="357" y="182"/>
                  </a:lnTo>
                  <a:lnTo>
                    <a:pt x="322" y="210"/>
                  </a:lnTo>
                  <a:lnTo>
                    <a:pt x="289" y="241"/>
                  </a:lnTo>
                  <a:lnTo>
                    <a:pt x="258" y="272"/>
                  </a:lnTo>
                  <a:lnTo>
                    <a:pt x="228" y="309"/>
                  </a:lnTo>
                  <a:lnTo>
                    <a:pt x="200" y="345"/>
                  </a:lnTo>
                  <a:lnTo>
                    <a:pt x="173" y="385"/>
                  </a:lnTo>
                  <a:lnTo>
                    <a:pt x="149" y="426"/>
                  </a:lnTo>
                  <a:lnTo>
                    <a:pt x="149" y="426"/>
                  </a:lnTo>
                  <a:lnTo>
                    <a:pt x="124" y="472"/>
                  </a:lnTo>
                  <a:lnTo>
                    <a:pt x="102" y="520"/>
                  </a:lnTo>
                  <a:lnTo>
                    <a:pt x="83" y="568"/>
                  </a:lnTo>
                  <a:lnTo>
                    <a:pt x="64" y="617"/>
                  </a:lnTo>
                  <a:lnTo>
                    <a:pt x="48" y="667"/>
                  </a:lnTo>
                  <a:lnTo>
                    <a:pt x="35" y="718"/>
                  </a:lnTo>
                  <a:lnTo>
                    <a:pt x="23" y="769"/>
                  </a:lnTo>
                  <a:lnTo>
                    <a:pt x="15" y="822"/>
                  </a:lnTo>
                  <a:lnTo>
                    <a:pt x="7" y="875"/>
                  </a:lnTo>
                  <a:lnTo>
                    <a:pt x="2" y="928"/>
                  </a:lnTo>
                  <a:lnTo>
                    <a:pt x="0" y="982"/>
                  </a:lnTo>
                  <a:lnTo>
                    <a:pt x="0" y="1035"/>
                  </a:lnTo>
                  <a:lnTo>
                    <a:pt x="2" y="1090"/>
                  </a:lnTo>
                  <a:lnTo>
                    <a:pt x="5" y="1146"/>
                  </a:lnTo>
                  <a:lnTo>
                    <a:pt x="12" y="1200"/>
                  </a:lnTo>
                  <a:lnTo>
                    <a:pt x="22" y="1255"/>
                  </a:lnTo>
                  <a:lnTo>
                    <a:pt x="31" y="1311"/>
                  </a:lnTo>
                  <a:lnTo>
                    <a:pt x="46" y="1365"/>
                  </a:lnTo>
                  <a:lnTo>
                    <a:pt x="61" y="1420"/>
                  </a:lnTo>
                  <a:lnTo>
                    <a:pt x="79" y="1474"/>
                  </a:lnTo>
                  <a:lnTo>
                    <a:pt x="101" y="1529"/>
                  </a:lnTo>
                  <a:lnTo>
                    <a:pt x="124" y="1583"/>
                  </a:lnTo>
                  <a:lnTo>
                    <a:pt x="149" y="1636"/>
                  </a:lnTo>
                  <a:lnTo>
                    <a:pt x="177" y="1689"/>
                  </a:lnTo>
                  <a:lnTo>
                    <a:pt x="206" y="1742"/>
                  </a:lnTo>
                  <a:lnTo>
                    <a:pt x="239" y="1793"/>
                  </a:lnTo>
                  <a:lnTo>
                    <a:pt x="274" y="1844"/>
                  </a:lnTo>
                  <a:lnTo>
                    <a:pt x="312" y="1895"/>
                  </a:lnTo>
                  <a:lnTo>
                    <a:pt x="353" y="1943"/>
                  </a:lnTo>
                  <a:lnTo>
                    <a:pt x="396" y="1993"/>
                  </a:lnTo>
                  <a:lnTo>
                    <a:pt x="441" y="2039"/>
                  </a:lnTo>
                  <a:lnTo>
                    <a:pt x="489" y="2085"/>
                  </a:lnTo>
                  <a:lnTo>
                    <a:pt x="2552" y="2085"/>
                  </a:lnTo>
                  <a:lnTo>
                    <a:pt x="2552" y="2085"/>
                  </a:lnTo>
                  <a:lnTo>
                    <a:pt x="2526" y="2070"/>
                  </a:lnTo>
                  <a:lnTo>
                    <a:pt x="2450" y="2026"/>
                  </a:lnTo>
                  <a:lnTo>
                    <a:pt x="2336" y="1955"/>
                  </a:lnTo>
                  <a:lnTo>
                    <a:pt x="2266" y="1910"/>
                  </a:lnTo>
                  <a:lnTo>
                    <a:pt x="2192" y="1860"/>
                  </a:lnTo>
                  <a:lnTo>
                    <a:pt x="2111" y="1808"/>
                  </a:lnTo>
                  <a:lnTo>
                    <a:pt x="2025" y="1748"/>
                  </a:lnTo>
                  <a:lnTo>
                    <a:pt x="1938" y="1685"/>
                  </a:lnTo>
                  <a:lnTo>
                    <a:pt x="1849" y="1619"/>
                  </a:lnTo>
                  <a:lnTo>
                    <a:pt x="1758" y="1550"/>
                  </a:lnTo>
                  <a:lnTo>
                    <a:pt x="1667" y="1477"/>
                  </a:lnTo>
                  <a:lnTo>
                    <a:pt x="1578" y="1403"/>
                  </a:lnTo>
                  <a:lnTo>
                    <a:pt x="1492" y="1326"/>
                  </a:lnTo>
                  <a:lnTo>
                    <a:pt x="1451" y="1286"/>
                  </a:lnTo>
                  <a:lnTo>
                    <a:pt x="1410" y="1246"/>
                  </a:lnTo>
                  <a:lnTo>
                    <a:pt x="1370" y="1207"/>
                  </a:lnTo>
                  <a:lnTo>
                    <a:pt x="1332" y="1167"/>
                  </a:lnTo>
                  <a:lnTo>
                    <a:pt x="1296" y="1126"/>
                  </a:lnTo>
                  <a:lnTo>
                    <a:pt x="1261" y="1086"/>
                  </a:lnTo>
                  <a:lnTo>
                    <a:pt x="1227" y="1045"/>
                  </a:lnTo>
                  <a:lnTo>
                    <a:pt x="1195" y="1004"/>
                  </a:lnTo>
                  <a:lnTo>
                    <a:pt x="1167" y="962"/>
                  </a:lnTo>
                  <a:lnTo>
                    <a:pt x="1139" y="923"/>
                  </a:lnTo>
                  <a:lnTo>
                    <a:pt x="1114" y="881"/>
                  </a:lnTo>
                  <a:lnTo>
                    <a:pt x="1091" y="840"/>
                  </a:lnTo>
                  <a:lnTo>
                    <a:pt x="1071" y="801"/>
                  </a:lnTo>
                  <a:lnTo>
                    <a:pt x="1055" y="761"/>
                  </a:lnTo>
                  <a:lnTo>
                    <a:pt x="1042" y="720"/>
                  </a:lnTo>
                  <a:lnTo>
                    <a:pt x="1030" y="680"/>
                  </a:lnTo>
                  <a:lnTo>
                    <a:pt x="1022" y="642"/>
                  </a:lnTo>
                  <a:lnTo>
                    <a:pt x="1017" y="602"/>
                  </a:lnTo>
                  <a:lnTo>
                    <a:pt x="1015" y="565"/>
                  </a:lnTo>
                  <a:lnTo>
                    <a:pt x="1019" y="527"/>
                  </a:lnTo>
                  <a:lnTo>
                    <a:pt x="1023" y="489"/>
                  </a:lnTo>
                  <a:lnTo>
                    <a:pt x="1028" y="470"/>
                  </a:lnTo>
                  <a:lnTo>
                    <a:pt x="1033" y="452"/>
                  </a:lnTo>
                  <a:lnTo>
                    <a:pt x="1040" y="434"/>
                  </a:lnTo>
                  <a:lnTo>
                    <a:pt x="1048" y="416"/>
                  </a:lnTo>
                  <a:lnTo>
                    <a:pt x="1057" y="398"/>
                  </a:lnTo>
                  <a:lnTo>
                    <a:pt x="1066" y="381"/>
                  </a:lnTo>
                  <a:lnTo>
                    <a:pt x="1076" y="363"/>
                  </a:lnTo>
                  <a:lnTo>
                    <a:pt x="1088" y="347"/>
                  </a:lnTo>
                  <a:lnTo>
                    <a:pt x="1101" y="330"/>
                  </a:lnTo>
                  <a:lnTo>
                    <a:pt x="1116" y="312"/>
                  </a:lnTo>
                  <a:lnTo>
                    <a:pt x="1131" y="295"/>
                  </a:lnTo>
                  <a:lnTo>
                    <a:pt x="1147" y="281"/>
                  </a:lnTo>
                  <a:lnTo>
                    <a:pt x="1182" y="248"/>
                  </a:lnTo>
                  <a:lnTo>
                    <a:pt x="1223" y="216"/>
                  </a:lnTo>
                  <a:lnTo>
                    <a:pt x="1269" y="186"/>
                  </a:lnTo>
                  <a:lnTo>
                    <a:pt x="1321" y="158"/>
                  </a:lnTo>
                  <a:lnTo>
                    <a:pt x="1377" y="130"/>
                  </a:lnTo>
                  <a:lnTo>
                    <a:pt x="1377" y="130"/>
                  </a:lnTo>
                  <a:close/>
                </a:path>
              </a:pathLst>
            </a:custGeom>
            <a:solidFill>
              <a:schemeClr val="bg1">
                <a:lumMod val="95000"/>
                <a:alpha val="34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3" name="Freeform 11"/>
            <p:cNvSpPr>
              <a:spLocks/>
            </p:cNvSpPr>
            <p:nvPr userDrawn="1"/>
          </p:nvSpPr>
          <p:spPr bwMode="auto">
            <a:xfrm>
              <a:off x="876758" y="3994150"/>
              <a:ext cx="1719262" cy="2863850"/>
            </a:xfrm>
            <a:custGeom>
              <a:avLst/>
              <a:gdLst/>
              <a:ahLst/>
              <a:cxnLst>
                <a:cxn ang="0">
                  <a:pos x="99" y="1804"/>
                </a:cxn>
                <a:cxn ang="0">
                  <a:pos x="57" y="1647"/>
                </a:cxn>
                <a:cxn ang="0">
                  <a:pos x="29" y="1492"/>
                </a:cxn>
                <a:cxn ang="0">
                  <a:pos x="10" y="1342"/>
                </a:cxn>
                <a:cxn ang="0">
                  <a:pos x="1" y="1195"/>
                </a:cxn>
                <a:cxn ang="0">
                  <a:pos x="1" y="1054"/>
                </a:cxn>
                <a:cxn ang="0">
                  <a:pos x="10" y="919"/>
                </a:cxn>
                <a:cxn ang="0">
                  <a:pos x="26" y="790"/>
                </a:cxn>
                <a:cxn ang="0">
                  <a:pos x="49" y="667"/>
                </a:cxn>
                <a:cxn ang="0">
                  <a:pos x="81" y="553"/>
                </a:cxn>
                <a:cxn ang="0">
                  <a:pos x="117" y="445"/>
                </a:cxn>
                <a:cxn ang="0">
                  <a:pos x="158" y="346"/>
                </a:cxn>
                <a:cxn ang="0">
                  <a:pos x="203" y="255"/>
                </a:cxn>
                <a:cxn ang="0">
                  <a:pos x="254" y="176"/>
                </a:cxn>
                <a:cxn ang="0">
                  <a:pos x="307" y="105"/>
                </a:cxn>
                <a:cxn ang="0">
                  <a:pos x="363" y="47"/>
                </a:cxn>
                <a:cxn ang="0">
                  <a:pos x="421" y="0"/>
                </a:cxn>
                <a:cxn ang="0">
                  <a:pos x="383" y="57"/>
                </a:cxn>
                <a:cxn ang="0">
                  <a:pos x="317" y="176"/>
                </a:cxn>
                <a:cxn ang="0">
                  <a:pos x="265" y="298"/>
                </a:cxn>
                <a:cxn ang="0">
                  <a:pos x="226" y="421"/>
                </a:cxn>
                <a:cxn ang="0">
                  <a:pos x="201" y="544"/>
                </a:cxn>
                <a:cxn ang="0">
                  <a:pos x="188" y="667"/>
                </a:cxn>
                <a:cxn ang="0">
                  <a:pos x="186" y="789"/>
                </a:cxn>
                <a:cxn ang="0">
                  <a:pos x="196" y="911"/>
                </a:cxn>
                <a:cxn ang="0">
                  <a:pos x="219" y="1030"/>
                </a:cxn>
                <a:cxn ang="0">
                  <a:pos x="252" y="1147"/>
                </a:cxn>
                <a:cxn ang="0">
                  <a:pos x="297" y="1261"/>
                </a:cxn>
                <a:cxn ang="0">
                  <a:pos x="351" y="1371"/>
                </a:cxn>
                <a:cxn ang="0">
                  <a:pos x="416" y="1477"/>
                </a:cxn>
                <a:cxn ang="0">
                  <a:pos x="492" y="1578"/>
                </a:cxn>
                <a:cxn ang="0">
                  <a:pos x="576" y="1674"/>
                </a:cxn>
                <a:cxn ang="0">
                  <a:pos x="668" y="1763"/>
                </a:cxn>
                <a:cxn ang="0">
                  <a:pos x="99" y="1804"/>
                </a:cxn>
              </a:cxnLst>
              <a:rect l="0" t="0" r="r" b="b"/>
              <a:pathLst>
                <a:path w="718" h="1804">
                  <a:moveTo>
                    <a:pt x="99" y="1804"/>
                  </a:moveTo>
                  <a:lnTo>
                    <a:pt x="99" y="1804"/>
                  </a:lnTo>
                  <a:lnTo>
                    <a:pt x="77" y="1725"/>
                  </a:lnTo>
                  <a:lnTo>
                    <a:pt x="57" y="1647"/>
                  </a:lnTo>
                  <a:lnTo>
                    <a:pt x="43" y="1570"/>
                  </a:lnTo>
                  <a:lnTo>
                    <a:pt x="29" y="1492"/>
                  </a:lnTo>
                  <a:lnTo>
                    <a:pt x="18" y="1416"/>
                  </a:lnTo>
                  <a:lnTo>
                    <a:pt x="10" y="1342"/>
                  </a:lnTo>
                  <a:lnTo>
                    <a:pt x="5" y="1267"/>
                  </a:lnTo>
                  <a:lnTo>
                    <a:pt x="1" y="1195"/>
                  </a:lnTo>
                  <a:lnTo>
                    <a:pt x="0" y="1124"/>
                  </a:lnTo>
                  <a:lnTo>
                    <a:pt x="1" y="1054"/>
                  </a:lnTo>
                  <a:lnTo>
                    <a:pt x="5" y="987"/>
                  </a:lnTo>
                  <a:lnTo>
                    <a:pt x="10" y="919"/>
                  </a:lnTo>
                  <a:lnTo>
                    <a:pt x="18" y="853"/>
                  </a:lnTo>
                  <a:lnTo>
                    <a:pt x="26" y="790"/>
                  </a:lnTo>
                  <a:lnTo>
                    <a:pt x="38" y="728"/>
                  </a:lnTo>
                  <a:lnTo>
                    <a:pt x="49" y="667"/>
                  </a:lnTo>
                  <a:lnTo>
                    <a:pt x="64" y="609"/>
                  </a:lnTo>
                  <a:lnTo>
                    <a:pt x="81" y="553"/>
                  </a:lnTo>
                  <a:lnTo>
                    <a:pt x="97" y="496"/>
                  </a:lnTo>
                  <a:lnTo>
                    <a:pt x="117" y="445"/>
                  </a:lnTo>
                  <a:lnTo>
                    <a:pt x="137" y="394"/>
                  </a:lnTo>
                  <a:lnTo>
                    <a:pt x="158" y="346"/>
                  </a:lnTo>
                  <a:lnTo>
                    <a:pt x="180" y="300"/>
                  </a:lnTo>
                  <a:lnTo>
                    <a:pt x="203" y="255"/>
                  </a:lnTo>
                  <a:lnTo>
                    <a:pt x="227" y="214"/>
                  </a:lnTo>
                  <a:lnTo>
                    <a:pt x="254" y="176"/>
                  </a:lnTo>
                  <a:lnTo>
                    <a:pt x="280" y="140"/>
                  </a:lnTo>
                  <a:lnTo>
                    <a:pt x="307" y="105"/>
                  </a:lnTo>
                  <a:lnTo>
                    <a:pt x="335" y="76"/>
                  </a:lnTo>
                  <a:lnTo>
                    <a:pt x="363" y="47"/>
                  </a:lnTo>
                  <a:lnTo>
                    <a:pt x="391" y="21"/>
                  </a:lnTo>
                  <a:lnTo>
                    <a:pt x="421" y="0"/>
                  </a:lnTo>
                  <a:lnTo>
                    <a:pt x="421" y="0"/>
                  </a:lnTo>
                  <a:lnTo>
                    <a:pt x="383" y="57"/>
                  </a:lnTo>
                  <a:lnTo>
                    <a:pt x="348" y="117"/>
                  </a:lnTo>
                  <a:lnTo>
                    <a:pt x="317" y="176"/>
                  </a:lnTo>
                  <a:lnTo>
                    <a:pt x="289" y="237"/>
                  </a:lnTo>
                  <a:lnTo>
                    <a:pt x="265" y="298"/>
                  </a:lnTo>
                  <a:lnTo>
                    <a:pt x="244" y="359"/>
                  </a:lnTo>
                  <a:lnTo>
                    <a:pt x="226" y="421"/>
                  </a:lnTo>
                  <a:lnTo>
                    <a:pt x="213" y="482"/>
                  </a:lnTo>
                  <a:lnTo>
                    <a:pt x="201" y="544"/>
                  </a:lnTo>
                  <a:lnTo>
                    <a:pt x="193" y="605"/>
                  </a:lnTo>
                  <a:lnTo>
                    <a:pt x="188" y="667"/>
                  </a:lnTo>
                  <a:lnTo>
                    <a:pt x="185" y="728"/>
                  </a:lnTo>
                  <a:lnTo>
                    <a:pt x="186" y="789"/>
                  </a:lnTo>
                  <a:lnTo>
                    <a:pt x="189" y="850"/>
                  </a:lnTo>
                  <a:lnTo>
                    <a:pt x="196" y="911"/>
                  </a:lnTo>
                  <a:lnTo>
                    <a:pt x="206" y="970"/>
                  </a:lnTo>
                  <a:lnTo>
                    <a:pt x="219" y="1030"/>
                  </a:lnTo>
                  <a:lnTo>
                    <a:pt x="234" y="1089"/>
                  </a:lnTo>
                  <a:lnTo>
                    <a:pt x="252" y="1147"/>
                  </a:lnTo>
                  <a:lnTo>
                    <a:pt x="274" y="1205"/>
                  </a:lnTo>
                  <a:lnTo>
                    <a:pt x="297" y="1261"/>
                  </a:lnTo>
                  <a:lnTo>
                    <a:pt x="323" y="1317"/>
                  </a:lnTo>
                  <a:lnTo>
                    <a:pt x="351" y="1371"/>
                  </a:lnTo>
                  <a:lnTo>
                    <a:pt x="383" y="1424"/>
                  </a:lnTo>
                  <a:lnTo>
                    <a:pt x="416" y="1477"/>
                  </a:lnTo>
                  <a:lnTo>
                    <a:pt x="452" y="1528"/>
                  </a:lnTo>
                  <a:lnTo>
                    <a:pt x="492" y="1578"/>
                  </a:lnTo>
                  <a:lnTo>
                    <a:pt x="531" y="1626"/>
                  </a:lnTo>
                  <a:lnTo>
                    <a:pt x="576" y="1674"/>
                  </a:lnTo>
                  <a:lnTo>
                    <a:pt x="620" y="1718"/>
                  </a:lnTo>
                  <a:lnTo>
                    <a:pt x="668" y="1763"/>
                  </a:lnTo>
                  <a:lnTo>
                    <a:pt x="718" y="1804"/>
                  </a:lnTo>
                  <a:lnTo>
                    <a:pt x="99" y="1804"/>
                  </a:lnTo>
                  <a:lnTo>
                    <a:pt x="99" y="1804"/>
                  </a:lnTo>
                  <a:close/>
                </a:path>
              </a:pathLst>
            </a:custGeom>
            <a:solidFill>
              <a:schemeClr val="accent2">
                <a:lumMod val="60000"/>
                <a:lumOff val="40000"/>
                <a:alpha val="37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47" name="Freeform 46"/>
          <p:cNvSpPr>
            <a:spLocks/>
          </p:cNvSpPr>
          <p:nvPr userDrawn="1"/>
        </p:nvSpPr>
        <p:spPr bwMode="auto">
          <a:xfrm>
            <a:off x="7543800" y="0"/>
            <a:ext cx="1600201" cy="2209800"/>
          </a:xfrm>
          <a:custGeom>
            <a:avLst/>
            <a:gdLst/>
            <a:ahLst/>
            <a:cxnLst>
              <a:cxn ang="0">
                <a:pos x="0" y="0"/>
              </a:cxn>
              <a:cxn ang="0">
                <a:pos x="1432" y="0"/>
              </a:cxn>
              <a:cxn ang="0">
                <a:pos x="1432" y="3492"/>
              </a:cxn>
              <a:cxn ang="0">
                <a:pos x="1419" y="3252"/>
              </a:cxn>
              <a:cxn ang="0">
                <a:pos x="1406" y="3024"/>
              </a:cxn>
              <a:cxn ang="0">
                <a:pos x="1393" y="2807"/>
              </a:cxn>
              <a:cxn ang="0">
                <a:pos x="1379" y="2601"/>
              </a:cxn>
              <a:cxn ang="0">
                <a:pos x="1364" y="2407"/>
              </a:cxn>
              <a:cxn ang="0">
                <a:pos x="1348" y="2222"/>
              </a:cxn>
              <a:cxn ang="0">
                <a:pos x="1330" y="2047"/>
              </a:cxn>
              <a:cxn ang="0">
                <a:pos x="1311" y="1881"/>
              </a:cxn>
              <a:cxn ang="0">
                <a:pos x="1291" y="1726"/>
              </a:cxn>
              <a:cxn ang="0">
                <a:pos x="1268" y="1580"/>
              </a:cxn>
              <a:cxn ang="0">
                <a:pos x="1245" y="1442"/>
              </a:cxn>
              <a:cxn ang="0">
                <a:pos x="1218" y="1313"/>
              </a:cxn>
              <a:cxn ang="0">
                <a:pos x="1190" y="1192"/>
              </a:cxn>
              <a:cxn ang="0">
                <a:pos x="1158" y="1078"/>
              </a:cxn>
              <a:cxn ang="0">
                <a:pos x="1125" y="973"/>
              </a:cxn>
              <a:cxn ang="0">
                <a:pos x="1089" y="873"/>
              </a:cxn>
              <a:cxn ang="0">
                <a:pos x="1049" y="781"/>
              </a:cxn>
              <a:cxn ang="0">
                <a:pos x="1007" y="696"/>
              </a:cxn>
              <a:cxn ang="0">
                <a:pos x="962" y="617"/>
              </a:cxn>
              <a:cxn ang="0">
                <a:pos x="913" y="544"/>
              </a:cxn>
              <a:cxn ang="0">
                <a:pos x="860" y="475"/>
              </a:cxn>
              <a:cxn ang="0">
                <a:pos x="804" y="413"/>
              </a:cxn>
              <a:cxn ang="0">
                <a:pos x="744" y="354"/>
              </a:cxn>
              <a:cxn ang="0">
                <a:pos x="680" y="301"/>
              </a:cxn>
              <a:cxn ang="0">
                <a:pos x="611" y="252"/>
              </a:cxn>
              <a:cxn ang="0">
                <a:pos x="539" y="206"/>
              </a:cxn>
              <a:cxn ang="0">
                <a:pos x="461" y="165"/>
              </a:cxn>
              <a:cxn ang="0">
                <a:pos x="379" y="128"/>
              </a:cxn>
              <a:cxn ang="0">
                <a:pos x="292" y="92"/>
              </a:cxn>
              <a:cxn ang="0">
                <a:pos x="200" y="59"/>
              </a:cxn>
              <a:cxn ang="0">
                <a:pos x="103" y="28"/>
              </a:cxn>
              <a:cxn ang="0">
                <a:pos x="0" y="0"/>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47"/>
          <p:cNvSpPr>
            <a:spLocks/>
          </p:cNvSpPr>
          <p:nvPr userDrawn="1"/>
        </p:nvSpPr>
        <p:spPr bwMode="auto">
          <a:xfrm>
            <a:off x="3733800" y="5715000"/>
            <a:ext cx="5029200" cy="762000"/>
          </a:xfrm>
          <a:custGeom>
            <a:avLst/>
            <a:gdLst/>
            <a:ahLst/>
            <a:cxnLst>
              <a:cxn ang="0">
                <a:pos x="17264" y="180"/>
              </a:cxn>
              <a:cxn ang="0">
                <a:pos x="16706" y="689"/>
              </a:cxn>
              <a:cxn ang="0">
                <a:pos x="15959" y="1141"/>
              </a:cxn>
              <a:cxn ang="0">
                <a:pos x="15050" y="1535"/>
              </a:cxn>
              <a:cxn ang="0">
                <a:pos x="14003" y="1871"/>
              </a:cxn>
              <a:cxn ang="0">
                <a:pos x="12844" y="2151"/>
              </a:cxn>
              <a:cxn ang="0">
                <a:pos x="11599" y="2374"/>
              </a:cxn>
              <a:cxn ang="0">
                <a:pos x="10294" y="2540"/>
              </a:cxn>
              <a:cxn ang="0">
                <a:pos x="8951" y="2649"/>
              </a:cxn>
              <a:cxn ang="0">
                <a:pos x="7599" y="2704"/>
              </a:cxn>
              <a:cxn ang="0">
                <a:pos x="6264" y="2702"/>
              </a:cxn>
              <a:cxn ang="0">
                <a:pos x="4968" y="2645"/>
              </a:cxn>
              <a:cxn ang="0">
                <a:pos x="3740" y="2534"/>
              </a:cxn>
              <a:cxn ang="0">
                <a:pos x="2603" y="2367"/>
              </a:cxn>
              <a:cxn ang="0">
                <a:pos x="1584" y="2147"/>
              </a:cxn>
              <a:cxn ang="0">
                <a:pos x="708" y="1871"/>
              </a:cxn>
              <a:cxn ang="0">
                <a:pos x="0" y="1543"/>
              </a:cxn>
              <a:cxn ang="0">
                <a:pos x="341" y="1635"/>
              </a:cxn>
              <a:cxn ang="0">
                <a:pos x="1155" y="1920"/>
              </a:cxn>
              <a:cxn ang="0">
                <a:pos x="2121" y="2151"/>
              </a:cxn>
              <a:cxn ang="0">
                <a:pos x="3215" y="2331"/>
              </a:cxn>
              <a:cxn ang="0">
                <a:pos x="4413" y="2457"/>
              </a:cxn>
              <a:cxn ang="0">
                <a:pos x="5686" y="2531"/>
              </a:cxn>
              <a:cxn ang="0">
                <a:pos x="7011" y="2550"/>
              </a:cxn>
              <a:cxn ang="0">
                <a:pos x="8361" y="2515"/>
              </a:cxn>
              <a:cxn ang="0">
                <a:pos x="9712" y="2426"/>
              </a:cxn>
              <a:cxn ang="0">
                <a:pos x="11037" y="2283"/>
              </a:cxn>
              <a:cxn ang="0">
                <a:pos x="12311" y="2084"/>
              </a:cxn>
              <a:cxn ang="0">
                <a:pos x="13509" y="1831"/>
              </a:cxn>
              <a:cxn ang="0">
                <a:pos x="14604" y="1522"/>
              </a:cxn>
              <a:cxn ang="0">
                <a:pos x="15571" y="1158"/>
              </a:cxn>
              <a:cxn ang="0">
                <a:pos x="16386" y="737"/>
              </a:cxn>
              <a:cxn ang="0">
                <a:pos x="17021" y="260"/>
              </a:cxn>
            </a:cxnLst>
            <a:rect l="0" t="0" r="r" b="b"/>
            <a:pathLst>
              <a:path w="17264" h="2710">
                <a:moveTo>
                  <a:pt x="17264" y="0"/>
                </a:moveTo>
                <a:lnTo>
                  <a:pt x="17264" y="180"/>
                </a:lnTo>
                <a:lnTo>
                  <a:pt x="17010" y="442"/>
                </a:lnTo>
                <a:lnTo>
                  <a:pt x="16706" y="689"/>
                </a:lnTo>
                <a:lnTo>
                  <a:pt x="16354" y="923"/>
                </a:lnTo>
                <a:lnTo>
                  <a:pt x="15959" y="1141"/>
                </a:lnTo>
                <a:lnTo>
                  <a:pt x="15524" y="1345"/>
                </a:lnTo>
                <a:lnTo>
                  <a:pt x="15050" y="1535"/>
                </a:lnTo>
                <a:lnTo>
                  <a:pt x="14543" y="1710"/>
                </a:lnTo>
                <a:lnTo>
                  <a:pt x="14003" y="1871"/>
                </a:lnTo>
                <a:lnTo>
                  <a:pt x="13437" y="2018"/>
                </a:lnTo>
                <a:lnTo>
                  <a:pt x="12844" y="2151"/>
                </a:lnTo>
                <a:lnTo>
                  <a:pt x="12232" y="2269"/>
                </a:lnTo>
                <a:lnTo>
                  <a:pt x="11599" y="2374"/>
                </a:lnTo>
                <a:lnTo>
                  <a:pt x="10952" y="2464"/>
                </a:lnTo>
                <a:lnTo>
                  <a:pt x="10294" y="2540"/>
                </a:lnTo>
                <a:lnTo>
                  <a:pt x="9625" y="2602"/>
                </a:lnTo>
                <a:lnTo>
                  <a:pt x="8951" y="2649"/>
                </a:lnTo>
                <a:lnTo>
                  <a:pt x="8275" y="2684"/>
                </a:lnTo>
                <a:lnTo>
                  <a:pt x="7599" y="2704"/>
                </a:lnTo>
                <a:lnTo>
                  <a:pt x="6928" y="2710"/>
                </a:lnTo>
                <a:lnTo>
                  <a:pt x="6264" y="2702"/>
                </a:lnTo>
                <a:lnTo>
                  <a:pt x="5609" y="2681"/>
                </a:lnTo>
                <a:lnTo>
                  <a:pt x="4968" y="2645"/>
                </a:lnTo>
                <a:lnTo>
                  <a:pt x="4344" y="2597"/>
                </a:lnTo>
                <a:lnTo>
                  <a:pt x="3740" y="2534"/>
                </a:lnTo>
                <a:lnTo>
                  <a:pt x="3158" y="2457"/>
                </a:lnTo>
                <a:lnTo>
                  <a:pt x="2603" y="2367"/>
                </a:lnTo>
                <a:lnTo>
                  <a:pt x="2077" y="2264"/>
                </a:lnTo>
                <a:lnTo>
                  <a:pt x="1584" y="2147"/>
                </a:lnTo>
                <a:lnTo>
                  <a:pt x="1126" y="2016"/>
                </a:lnTo>
                <a:lnTo>
                  <a:pt x="708" y="1871"/>
                </a:lnTo>
                <a:lnTo>
                  <a:pt x="331" y="1714"/>
                </a:lnTo>
                <a:lnTo>
                  <a:pt x="0" y="1543"/>
                </a:lnTo>
                <a:lnTo>
                  <a:pt x="0" y="1474"/>
                </a:lnTo>
                <a:lnTo>
                  <a:pt x="341" y="1635"/>
                </a:lnTo>
                <a:lnTo>
                  <a:pt x="727" y="1784"/>
                </a:lnTo>
                <a:lnTo>
                  <a:pt x="1155" y="1920"/>
                </a:lnTo>
                <a:lnTo>
                  <a:pt x="1621" y="2042"/>
                </a:lnTo>
                <a:lnTo>
                  <a:pt x="2121" y="2151"/>
                </a:lnTo>
                <a:lnTo>
                  <a:pt x="2654" y="2249"/>
                </a:lnTo>
                <a:lnTo>
                  <a:pt x="3215" y="2331"/>
                </a:lnTo>
                <a:lnTo>
                  <a:pt x="3803" y="2401"/>
                </a:lnTo>
                <a:lnTo>
                  <a:pt x="4413" y="2457"/>
                </a:lnTo>
                <a:lnTo>
                  <a:pt x="5041" y="2500"/>
                </a:lnTo>
                <a:lnTo>
                  <a:pt x="5686" y="2531"/>
                </a:lnTo>
                <a:lnTo>
                  <a:pt x="6343" y="2547"/>
                </a:lnTo>
                <a:lnTo>
                  <a:pt x="7011" y="2550"/>
                </a:lnTo>
                <a:lnTo>
                  <a:pt x="7685" y="2539"/>
                </a:lnTo>
                <a:lnTo>
                  <a:pt x="8361" y="2515"/>
                </a:lnTo>
                <a:lnTo>
                  <a:pt x="9039" y="2478"/>
                </a:lnTo>
                <a:lnTo>
                  <a:pt x="9712" y="2426"/>
                </a:lnTo>
                <a:lnTo>
                  <a:pt x="10379" y="2361"/>
                </a:lnTo>
                <a:lnTo>
                  <a:pt x="11037" y="2283"/>
                </a:lnTo>
                <a:lnTo>
                  <a:pt x="11682" y="2190"/>
                </a:lnTo>
                <a:lnTo>
                  <a:pt x="12311" y="2084"/>
                </a:lnTo>
                <a:lnTo>
                  <a:pt x="12921" y="1964"/>
                </a:lnTo>
                <a:lnTo>
                  <a:pt x="13509" y="1831"/>
                </a:lnTo>
                <a:lnTo>
                  <a:pt x="14070" y="1683"/>
                </a:lnTo>
                <a:lnTo>
                  <a:pt x="14604" y="1522"/>
                </a:lnTo>
                <a:lnTo>
                  <a:pt x="15105" y="1347"/>
                </a:lnTo>
                <a:lnTo>
                  <a:pt x="15571" y="1158"/>
                </a:lnTo>
                <a:lnTo>
                  <a:pt x="15999" y="954"/>
                </a:lnTo>
                <a:lnTo>
                  <a:pt x="16386" y="737"/>
                </a:lnTo>
                <a:lnTo>
                  <a:pt x="16728" y="506"/>
                </a:lnTo>
                <a:lnTo>
                  <a:pt x="17021" y="260"/>
                </a:lnTo>
                <a:lnTo>
                  <a:pt x="17264" y="0"/>
                </a:lnTo>
                <a:close/>
              </a:path>
            </a:pathLst>
          </a:custGeom>
          <a:gradFill flip="none" rotWithShape="1">
            <a:gsLst>
              <a:gs pos="0">
                <a:schemeClr val="bg1">
                  <a:alpha val="0"/>
                </a:schemeClr>
              </a:gs>
              <a:gs pos="50000">
                <a:schemeClr val="accent2"/>
              </a:gs>
              <a:gs pos="100000">
                <a:schemeClr val="bg1">
                  <a:alpha val="0"/>
                </a:schemeClr>
              </a:gs>
            </a:gsLst>
            <a:lin ang="0" scaled="1"/>
            <a:tileRect/>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userDrawn="1">
            <p:ph type="ctrTitle"/>
          </p:nvPr>
        </p:nvSpPr>
        <p:spPr>
          <a:xfrm>
            <a:off x="990600" y="1116449"/>
            <a:ext cx="6858000" cy="707886"/>
          </a:xfrm>
        </p:spPr>
        <p:txBody>
          <a:bodyPr wrap="square">
            <a:spAutoFit/>
          </a:bodyPr>
          <a:lstStyle>
            <a:lvl1pPr algn="r">
              <a:defRPr sz="4000">
                <a:solidFill>
                  <a:schemeClr val="accent2">
                    <a:lumMod val="75000"/>
                  </a:schemeClr>
                </a:solidFill>
              </a:defRPr>
            </a:lvl1pPr>
          </a:lstStyle>
          <a:p>
            <a:r>
              <a:rPr lang="en-US" smtClean="0"/>
              <a:t>Click to edit Master title style</a:t>
            </a:r>
            <a:endParaRPr lang="en-US" dirty="0"/>
          </a:p>
        </p:txBody>
      </p:sp>
      <p:sp>
        <p:nvSpPr>
          <p:cNvPr id="3" name="Subtitle 2"/>
          <p:cNvSpPr>
            <a:spLocks noGrp="1"/>
          </p:cNvSpPr>
          <p:nvPr userDrawn="1">
            <p:ph type="subTitle" idx="1"/>
          </p:nvPr>
        </p:nvSpPr>
        <p:spPr>
          <a:xfrm>
            <a:off x="990600" y="1900535"/>
            <a:ext cx="6858000" cy="461665"/>
          </a:xfrm>
        </p:spPr>
        <p:txBody>
          <a:bodyPr wrap="square">
            <a:spAutoFit/>
          </a:bodyPr>
          <a:lstStyle>
            <a:lvl1pPr marL="0" indent="0" algn="r">
              <a:buNone/>
              <a:defRPr sz="2400">
                <a:solidFill>
                  <a:schemeClr val="accent1">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userDrawn="1">
            <p:ph type="dt" sz="half" idx="10"/>
          </p:nvPr>
        </p:nvSpPr>
        <p:spPr/>
        <p:txBody>
          <a:bodyPr/>
          <a:lstStyle/>
          <a:p>
            <a:fld id="{FF6F1548-A370-498C-A14B-E715C2319CD9}" type="datetimeFigureOut">
              <a:rPr lang="en-US" smtClean="0"/>
              <a:pPr/>
              <a:t>1/6/2011</a:t>
            </a:fld>
            <a:endParaRPr lang="en-US"/>
          </a:p>
        </p:txBody>
      </p:sp>
      <p:sp>
        <p:nvSpPr>
          <p:cNvPr id="5" name="Footer Placeholder 4"/>
          <p:cNvSpPr>
            <a:spLocks noGrp="1"/>
          </p:cNvSpPr>
          <p:nvPr userDrawn="1">
            <p:ph type="ftr" sz="quarter" idx="11"/>
          </p:nvPr>
        </p:nvSpPr>
        <p:spPr/>
        <p:txBody>
          <a:bodyPr/>
          <a:lstStyle/>
          <a:p>
            <a:endParaRPr lang="en-US" dirty="0"/>
          </a:p>
        </p:txBody>
      </p:sp>
      <p:sp>
        <p:nvSpPr>
          <p:cNvPr id="6" name="Slide Number Placeholder 5"/>
          <p:cNvSpPr>
            <a:spLocks noGrp="1"/>
          </p:cNvSpPr>
          <p:nvPr userDrawn="1">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6F1548-A370-498C-A14B-E715C2319CD9}" type="datetimeFigureOut">
              <a:rPr lang="en-US" smtClean="0"/>
              <a:pPr/>
              <a:t>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6F1548-A370-498C-A14B-E715C2319CD9}" type="datetimeFigureOut">
              <a:rPr lang="en-US" smtClean="0"/>
              <a:pPr/>
              <a:t>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6F1548-A370-498C-A14B-E715C2319CD9}" type="datetimeFigureOut">
              <a:rPr lang="en-US" smtClean="0"/>
              <a:pPr/>
              <a:t>1/6/2011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F6F1548-A370-498C-A14B-E715C2319CD9}" type="datetimeFigureOut">
              <a:rPr lang="en-US" smtClean="0"/>
              <a:pPr/>
              <a:t>1/6/2011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F6F1548-A370-498C-A14B-E715C2319CD9}" type="datetimeFigureOut">
              <a:rPr lang="en-US" smtClean="0"/>
              <a:pPr/>
              <a:t>1/6/2011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6F1548-A370-498C-A14B-E715C2319CD9}" type="datetimeFigureOut">
              <a:rPr lang="en-US" smtClean="0"/>
              <a:pPr/>
              <a:t>1/6/2011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6F1548-A370-498C-A14B-E715C2319CD9}" type="datetimeFigureOut">
              <a:rPr lang="en-US" smtClean="0"/>
              <a:pPr/>
              <a:t>1/6/2011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6F1548-A370-498C-A14B-E715C2319CD9}" type="datetimeFigureOut">
              <a:rPr lang="en-US" smtClean="0"/>
              <a:pPr/>
              <a:t>1/6/2011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6F1548-A370-498C-A14B-E715C2319CD9}" type="datetimeFigureOut">
              <a:rPr lang="en-US" smtClean="0"/>
              <a:pPr/>
              <a:t>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6F1548-A370-498C-A14B-E715C2319CD9}" type="datetimeFigureOut">
              <a:rPr lang="en-US" smtClean="0"/>
              <a:pPr/>
              <a:t>1/6/2011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8F03A-58E1-4ECA-9024-348A9A81A53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prstGeom prst="rect">
            <a:avLst/>
          </a:prstGeo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457200" y="1524000"/>
            <a:ext cx="4038600" cy="4525963"/>
          </a:xfrm>
          <a:prstGeom prst="rect">
            <a:avLst/>
          </a:prstGeom>
        </p:spPr>
        <p:txBody>
          <a:bodyPr/>
          <a:lstStyle/>
          <a:p>
            <a:endParaRPr lang="en-US"/>
          </a:p>
        </p:txBody>
      </p:sp>
      <p:sp>
        <p:nvSpPr>
          <p:cNvPr id="4" name="Text Placeholder 3"/>
          <p:cNvSpPr>
            <a:spLocks noGrp="1"/>
          </p:cNvSpPr>
          <p:nvPr>
            <p:ph type="body" sz="half" idx="2"/>
          </p:nvPr>
        </p:nvSpPr>
        <p:spPr>
          <a:xfrm>
            <a:off x="4648200" y="15240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5181600" y="6477000"/>
            <a:ext cx="838200" cy="244475"/>
          </a:xfrm>
          <a:prstGeom prst="rect">
            <a:avLst/>
          </a:prstGeom>
        </p:spPr>
        <p:txBody>
          <a:bodyPr/>
          <a:lstStyle>
            <a:lvl1pPr>
              <a:defRPr/>
            </a:lvl1pPr>
          </a:lstStyle>
          <a:p>
            <a:fld id="{E00C527F-B221-406D-8B1F-C9EF43E079D6}" type="slidenum">
              <a:rPr lang="en-US"/>
              <a:pPr/>
              <a:t>‹#›</a:t>
            </a:fld>
            <a:endParaRPr lang="en-US"/>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a:lvl1pPr>
          </a:lstStyle>
          <a:p>
            <a:fld id="{2E01A231-538D-4F52-9809-DA0BADB0650C}" type="slidenum">
              <a:rPr lang="en-US"/>
              <a:pPr/>
              <a:t>‹#›</a:t>
            </a:fld>
            <a:endParaRPr lang="en-US"/>
          </a:p>
        </p:txBody>
      </p:sp>
    </p:spTree>
    <p:extLst>
      <p:ext uri="{BB962C8B-B14F-4D97-AF65-F5344CB8AC3E}">
        <p14:creationId xmlns:p14="http://schemas.microsoft.com/office/powerpoint/2010/main" xmlns="" val="2445991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230188"/>
            <a:ext cx="7907338" cy="7620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304800" y="1219200"/>
            <a:ext cx="8534400" cy="5181600"/>
          </a:xfrm>
          <a:prstGeom prst="rect">
            <a:avLst/>
          </a:prstGeom>
        </p:spPr>
        <p:txBody>
          <a:bodyPr/>
          <a:lstStyle/>
          <a:p>
            <a:pPr lvl="0"/>
            <a:endParaRPr lang="en-US" noProof="0"/>
          </a:p>
        </p:txBody>
      </p:sp>
      <p:sp>
        <p:nvSpPr>
          <p:cNvPr id="4" name="Slide Number Placeholder 3"/>
          <p:cNvSpPr>
            <a:spLocks noGrp="1"/>
          </p:cNvSpPr>
          <p:nvPr>
            <p:ph type="sldNum" sz="quarter" idx="10"/>
          </p:nvPr>
        </p:nvSpPr>
        <p:spPr>
          <a:xfrm>
            <a:off x="8154988" y="6477000"/>
            <a:ext cx="989012" cy="457200"/>
          </a:xfrm>
          <a:prstGeom prst="rect">
            <a:avLst/>
          </a:prstGeom>
        </p:spPr>
        <p:txBody>
          <a:bodyPr/>
          <a:lstStyle>
            <a:lvl1pPr>
              <a:defRPr/>
            </a:lvl1pPr>
          </a:lstStyle>
          <a:p>
            <a:pPr>
              <a:defRPr/>
            </a:pPr>
            <a:fld id="{1F64049E-7A58-4A76-AC02-FA44C89C806B}" type="slidenum">
              <a:rPr lang="en-US"/>
              <a:pPr>
                <a:defRPr/>
              </a:pPr>
              <a:t>‹#›</a:t>
            </a:fld>
            <a:endParaRPr lang="en-US" sz="1400"/>
          </a:p>
        </p:txBody>
      </p:sp>
      <p:sp>
        <p:nvSpPr>
          <p:cNvPr id="5" name="Date Placeholder 4"/>
          <p:cNvSpPr>
            <a:spLocks noGrp="1"/>
          </p:cNvSpPr>
          <p:nvPr>
            <p:ph type="dt" sz="half" idx="11"/>
          </p:nvPr>
        </p:nvSpPr>
        <p:spPr>
          <a:xfrm>
            <a:off x="0" y="6553200"/>
            <a:ext cx="1219200" cy="381000"/>
          </a:xfrm>
          <a:prstGeom prst="rect">
            <a:avLst/>
          </a:prstGeom>
        </p:spPr>
        <p:txBody>
          <a:bodyPr/>
          <a:lstStyle>
            <a:lvl1pPr>
              <a:defRPr/>
            </a:lvl1pPr>
          </a:lstStyle>
          <a:p>
            <a:pPr>
              <a:defRPr/>
            </a:pPr>
            <a:endParaRPr lang="en-US"/>
          </a:p>
        </p:txBody>
      </p:sp>
    </p:spTree>
    <p:extLst>
      <p:ext uri="{BB962C8B-B14F-4D97-AF65-F5344CB8AC3E}">
        <p14:creationId xmlns:p14="http://schemas.microsoft.com/office/powerpoint/2010/main" xmlns="" val="2202468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6F1548-A370-498C-A14B-E715C2319CD9}" type="datetimeFigureOut">
              <a:rPr lang="en-US" smtClean="0"/>
              <a:pPr/>
              <a:t>1/6/2011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grpSp>
        <p:nvGrpSpPr>
          <p:cNvPr id="33" name="Group 32"/>
          <p:cNvGrpSpPr/>
          <p:nvPr/>
        </p:nvGrpSpPr>
        <p:grpSpPr>
          <a:xfrm>
            <a:off x="0" y="0"/>
            <a:ext cx="9144001" cy="6858000"/>
            <a:chOff x="0" y="0"/>
            <a:chExt cx="9144001" cy="6858000"/>
          </a:xfrm>
        </p:grpSpPr>
        <p:sp>
          <p:nvSpPr>
            <p:cNvPr id="8" name="Rectangle 7"/>
            <p:cNvSpPr/>
            <p:nvPr userDrawn="1"/>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a:spLocks/>
            </p:cNvSpPr>
            <p:nvPr userDrawn="1"/>
          </p:nvSpPr>
          <p:spPr bwMode="auto">
            <a:xfrm>
              <a:off x="7543800" y="0"/>
              <a:ext cx="1600201" cy="2209800"/>
            </a:xfrm>
            <a:custGeom>
              <a:avLst/>
              <a:gdLst/>
              <a:ahLst/>
              <a:cxnLst>
                <a:cxn ang="0">
                  <a:pos x="0" y="0"/>
                </a:cxn>
                <a:cxn ang="0">
                  <a:pos x="1432" y="0"/>
                </a:cxn>
                <a:cxn ang="0">
                  <a:pos x="1432" y="3492"/>
                </a:cxn>
                <a:cxn ang="0">
                  <a:pos x="1419" y="3252"/>
                </a:cxn>
                <a:cxn ang="0">
                  <a:pos x="1406" y="3024"/>
                </a:cxn>
                <a:cxn ang="0">
                  <a:pos x="1393" y="2807"/>
                </a:cxn>
                <a:cxn ang="0">
                  <a:pos x="1379" y="2601"/>
                </a:cxn>
                <a:cxn ang="0">
                  <a:pos x="1364" y="2407"/>
                </a:cxn>
                <a:cxn ang="0">
                  <a:pos x="1348" y="2222"/>
                </a:cxn>
                <a:cxn ang="0">
                  <a:pos x="1330" y="2047"/>
                </a:cxn>
                <a:cxn ang="0">
                  <a:pos x="1311" y="1881"/>
                </a:cxn>
                <a:cxn ang="0">
                  <a:pos x="1291" y="1726"/>
                </a:cxn>
                <a:cxn ang="0">
                  <a:pos x="1268" y="1580"/>
                </a:cxn>
                <a:cxn ang="0">
                  <a:pos x="1245" y="1442"/>
                </a:cxn>
                <a:cxn ang="0">
                  <a:pos x="1218" y="1313"/>
                </a:cxn>
                <a:cxn ang="0">
                  <a:pos x="1190" y="1192"/>
                </a:cxn>
                <a:cxn ang="0">
                  <a:pos x="1158" y="1078"/>
                </a:cxn>
                <a:cxn ang="0">
                  <a:pos x="1125" y="973"/>
                </a:cxn>
                <a:cxn ang="0">
                  <a:pos x="1089" y="873"/>
                </a:cxn>
                <a:cxn ang="0">
                  <a:pos x="1049" y="781"/>
                </a:cxn>
                <a:cxn ang="0">
                  <a:pos x="1007" y="696"/>
                </a:cxn>
                <a:cxn ang="0">
                  <a:pos x="962" y="617"/>
                </a:cxn>
                <a:cxn ang="0">
                  <a:pos x="913" y="544"/>
                </a:cxn>
                <a:cxn ang="0">
                  <a:pos x="860" y="475"/>
                </a:cxn>
                <a:cxn ang="0">
                  <a:pos x="804" y="413"/>
                </a:cxn>
                <a:cxn ang="0">
                  <a:pos x="744" y="354"/>
                </a:cxn>
                <a:cxn ang="0">
                  <a:pos x="680" y="301"/>
                </a:cxn>
                <a:cxn ang="0">
                  <a:pos x="611" y="252"/>
                </a:cxn>
                <a:cxn ang="0">
                  <a:pos x="539" y="206"/>
                </a:cxn>
                <a:cxn ang="0">
                  <a:pos x="461" y="165"/>
                </a:cxn>
                <a:cxn ang="0">
                  <a:pos x="379" y="128"/>
                </a:cxn>
                <a:cxn ang="0">
                  <a:pos x="292" y="92"/>
                </a:cxn>
                <a:cxn ang="0">
                  <a:pos x="200" y="59"/>
                </a:cxn>
                <a:cxn ang="0">
                  <a:pos x="103" y="28"/>
                </a:cxn>
                <a:cxn ang="0">
                  <a:pos x="0" y="0"/>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0"/>
            <p:cNvSpPr>
              <a:spLocks/>
            </p:cNvSpPr>
            <p:nvPr userDrawn="1"/>
          </p:nvSpPr>
          <p:spPr bwMode="auto">
            <a:xfrm>
              <a:off x="3733800" y="5715000"/>
              <a:ext cx="5029200" cy="762000"/>
            </a:xfrm>
            <a:custGeom>
              <a:avLst/>
              <a:gdLst/>
              <a:ahLst/>
              <a:cxnLst>
                <a:cxn ang="0">
                  <a:pos x="17264" y="180"/>
                </a:cxn>
                <a:cxn ang="0">
                  <a:pos x="16706" y="689"/>
                </a:cxn>
                <a:cxn ang="0">
                  <a:pos x="15959" y="1141"/>
                </a:cxn>
                <a:cxn ang="0">
                  <a:pos x="15050" y="1535"/>
                </a:cxn>
                <a:cxn ang="0">
                  <a:pos x="14003" y="1871"/>
                </a:cxn>
                <a:cxn ang="0">
                  <a:pos x="12844" y="2151"/>
                </a:cxn>
                <a:cxn ang="0">
                  <a:pos x="11599" y="2374"/>
                </a:cxn>
                <a:cxn ang="0">
                  <a:pos x="10294" y="2540"/>
                </a:cxn>
                <a:cxn ang="0">
                  <a:pos x="8951" y="2649"/>
                </a:cxn>
                <a:cxn ang="0">
                  <a:pos x="7599" y="2704"/>
                </a:cxn>
                <a:cxn ang="0">
                  <a:pos x="6264" y="2702"/>
                </a:cxn>
                <a:cxn ang="0">
                  <a:pos x="4968" y="2645"/>
                </a:cxn>
                <a:cxn ang="0">
                  <a:pos x="3740" y="2534"/>
                </a:cxn>
                <a:cxn ang="0">
                  <a:pos x="2603" y="2367"/>
                </a:cxn>
                <a:cxn ang="0">
                  <a:pos x="1584" y="2147"/>
                </a:cxn>
                <a:cxn ang="0">
                  <a:pos x="708" y="1871"/>
                </a:cxn>
                <a:cxn ang="0">
                  <a:pos x="0" y="1543"/>
                </a:cxn>
                <a:cxn ang="0">
                  <a:pos x="341" y="1635"/>
                </a:cxn>
                <a:cxn ang="0">
                  <a:pos x="1155" y="1920"/>
                </a:cxn>
                <a:cxn ang="0">
                  <a:pos x="2121" y="2151"/>
                </a:cxn>
                <a:cxn ang="0">
                  <a:pos x="3215" y="2331"/>
                </a:cxn>
                <a:cxn ang="0">
                  <a:pos x="4413" y="2457"/>
                </a:cxn>
                <a:cxn ang="0">
                  <a:pos x="5686" y="2531"/>
                </a:cxn>
                <a:cxn ang="0">
                  <a:pos x="7011" y="2550"/>
                </a:cxn>
                <a:cxn ang="0">
                  <a:pos x="8361" y="2515"/>
                </a:cxn>
                <a:cxn ang="0">
                  <a:pos x="9712" y="2426"/>
                </a:cxn>
                <a:cxn ang="0">
                  <a:pos x="11037" y="2283"/>
                </a:cxn>
                <a:cxn ang="0">
                  <a:pos x="12311" y="2084"/>
                </a:cxn>
                <a:cxn ang="0">
                  <a:pos x="13509" y="1831"/>
                </a:cxn>
                <a:cxn ang="0">
                  <a:pos x="14604" y="1522"/>
                </a:cxn>
                <a:cxn ang="0">
                  <a:pos x="15571" y="1158"/>
                </a:cxn>
                <a:cxn ang="0">
                  <a:pos x="16386" y="737"/>
                </a:cxn>
                <a:cxn ang="0">
                  <a:pos x="17021" y="260"/>
                </a:cxn>
              </a:cxnLst>
              <a:rect l="0" t="0" r="r" b="b"/>
              <a:pathLst>
                <a:path w="17264" h="2710">
                  <a:moveTo>
                    <a:pt x="17264" y="0"/>
                  </a:moveTo>
                  <a:lnTo>
                    <a:pt x="17264" y="180"/>
                  </a:lnTo>
                  <a:lnTo>
                    <a:pt x="17010" y="442"/>
                  </a:lnTo>
                  <a:lnTo>
                    <a:pt x="16706" y="689"/>
                  </a:lnTo>
                  <a:lnTo>
                    <a:pt x="16354" y="923"/>
                  </a:lnTo>
                  <a:lnTo>
                    <a:pt x="15959" y="1141"/>
                  </a:lnTo>
                  <a:lnTo>
                    <a:pt x="15524" y="1345"/>
                  </a:lnTo>
                  <a:lnTo>
                    <a:pt x="15050" y="1535"/>
                  </a:lnTo>
                  <a:lnTo>
                    <a:pt x="14543" y="1710"/>
                  </a:lnTo>
                  <a:lnTo>
                    <a:pt x="14003" y="1871"/>
                  </a:lnTo>
                  <a:lnTo>
                    <a:pt x="13437" y="2018"/>
                  </a:lnTo>
                  <a:lnTo>
                    <a:pt x="12844" y="2151"/>
                  </a:lnTo>
                  <a:lnTo>
                    <a:pt x="12232" y="2269"/>
                  </a:lnTo>
                  <a:lnTo>
                    <a:pt x="11599" y="2374"/>
                  </a:lnTo>
                  <a:lnTo>
                    <a:pt x="10952" y="2464"/>
                  </a:lnTo>
                  <a:lnTo>
                    <a:pt x="10294" y="2540"/>
                  </a:lnTo>
                  <a:lnTo>
                    <a:pt x="9625" y="2602"/>
                  </a:lnTo>
                  <a:lnTo>
                    <a:pt x="8951" y="2649"/>
                  </a:lnTo>
                  <a:lnTo>
                    <a:pt x="8275" y="2684"/>
                  </a:lnTo>
                  <a:lnTo>
                    <a:pt x="7599" y="2704"/>
                  </a:lnTo>
                  <a:lnTo>
                    <a:pt x="6928" y="2710"/>
                  </a:lnTo>
                  <a:lnTo>
                    <a:pt x="6264" y="2702"/>
                  </a:lnTo>
                  <a:lnTo>
                    <a:pt x="5609" y="2681"/>
                  </a:lnTo>
                  <a:lnTo>
                    <a:pt x="4968" y="2645"/>
                  </a:lnTo>
                  <a:lnTo>
                    <a:pt x="4344" y="2597"/>
                  </a:lnTo>
                  <a:lnTo>
                    <a:pt x="3740" y="2534"/>
                  </a:lnTo>
                  <a:lnTo>
                    <a:pt x="3158" y="2457"/>
                  </a:lnTo>
                  <a:lnTo>
                    <a:pt x="2603" y="2367"/>
                  </a:lnTo>
                  <a:lnTo>
                    <a:pt x="2077" y="2264"/>
                  </a:lnTo>
                  <a:lnTo>
                    <a:pt x="1584" y="2147"/>
                  </a:lnTo>
                  <a:lnTo>
                    <a:pt x="1126" y="2016"/>
                  </a:lnTo>
                  <a:lnTo>
                    <a:pt x="708" y="1871"/>
                  </a:lnTo>
                  <a:lnTo>
                    <a:pt x="331" y="1714"/>
                  </a:lnTo>
                  <a:lnTo>
                    <a:pt x="0" y="1543"/>
                  </a:lnTo>
                  <a:lnTo>
                    <a:pt x="0" y="1474"/>
                  </a:lnTo>
                  <a:lnTo>
                    <a:pt x="341" y="1635"/>
                  </a:lnTo>
                  <a:lnTo>
                    <a:pt x="727" y="1784"/>
                  </a:lnTo>
                  <a:lnTo>
                    <a:pt x="1155" y="1920"/>
                  </a:lnTo>
                  <a:lnTo>
                    <a:pt x="1621" y="2042"/>
                  </a:lnTo>
                  <a:lnTo>
                    <a:pt x="2121" y="2151"/>
                  </a:lnTo>
                  <a:lnTo>
                    <a:pt x="2654" y="2249"/>
                  </a:lnTo>
                  <a:lnTo>
                    <a:pt x="3215" y="2331"/>
                  </a:lnTo>
                  <a:lnTo>
                    <a:pt x="3803" y="2401"/>
                  </a:lnTo>
                  <a:lnTo>
                    <a:pt x="4413" y="2457"/>
                  </a:lnTo>
                  <a:lnTo>
                    <a:pt x="5041" y="2500"/>
                  </a:lnTo>
                  <a:lnTo>
                    <a:pt x="5686" y="2531"/>
                  </a:lnTo>
                  <a:lnTo>
                    <a:pt x="6343" y="2547"/>
                  </a:lnTo>
                  <a:lnTo>
                    <a:pt x="7011" y="2550"/>
                  </a:lnTo>
                  <a:lnTo>
                    <a:pt x="7685" y="2539"/>
                  </a:lnTo>
                  <a:lnTo>
                    <a:pt x="8361" y="2515"/>
                  </a:lnTo>
                  <a:lnTo>
                    <a:pt x="9039" y="2478"/>
                  </a:lnTo>
                  <a:lnTo>
                    <a:pt x="9712" y="2426"/>
                  </a:lnTo>
                  <a:lnTo>
                    <a:pt x="10379" y="2361"/>
                  </a:lnTo>
                  <a:lnTo>
                    <a:pt x="11037" y="2283"/>
                  </a:lnTo>
                  <a:lnTo>
                    <a:pt x="11682" y="2190"/>
                  </a:lnTo>
                  <a:lnTo>
                    <a:pt x="12311" y="2084"/>
                  </a:lnTo>
                  <a:lnTo>
                    <a:pt x="12921" y="1964"/>
                  </a:lnTo>
                  <a:lnTo>
                    <a:pt x="13509" y="1831"/>
                  </a:lnTo>
                  <a:lnTo>
                    <a:pt x="14070" y="1683"/>
                  </a:lnTo>
                  <a:lnTo>
                    <a:pt x="14604" y="1522"/>
                  </a:lnTo>
                  <a:lnTo>
                    <a:pt x="15105" y="1347"/>
                  </a:lnTo>
                  <a:lnTo>
                    <a:pt x="15571" y="1158"/>
                  </a:lnTo>
                  <a:lnTo>
                    <a:pt x="15999" y="954"/>
                  </a:lnTo>
                  <a:lnTo>
                    <a:pt x="16386" y="737"/>
                  </a:lnTo>
                  <a:lnTo>
                    <a:pt x="16728" y="506"/>
                  </a:lnTo>
                  <a:lnTo>
                    <a:pt x="17021" y="260"/>
                  </a:lnTo>
                  <a:lnTo>
                    <a:pt x="17264" y="0"/>
                  </a:lnTo>
                  <a:close/>
                </a:path>
              </a:pathLst>
            </a:custGeom>
            <a:gradFill flip="none" rotWithShape="1">
              <a:gsLst>
                <a:gs pos="0">
                  <a:schemeClr val="bg1">
                    <a:alpha val="0"/>
                  </a:schemeClr>
                </a:gs>
                <a:gs pos="50000">
                  <a:schemeClr val="accent2"/>
                </a:gs>
                <a:gs pos="100000">
                  <a:schemeClr val="bg1">
                    <a:alpha val="0"/>
                  </a:schemeClr>
                </a:gs>
              </a:gsLst>
              <a:lin ang="0" scaled="1"/>
              <a:tileRect/>
            </a:gra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38F03A-58E1-4ECA-9024-348A9A81A53D}" type="slidenum">
              <a:rPr lang="en-US" smtClean="0"/>
              <a:pPr/>
              <a:t>‹#›</a:t>
            </a:fld>
            <a:endParaRPr lang="en-US"/>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grpSp>
        <p:nvGrpSpPr>
          <p:cNvPr id="12" name="Group 11"/>
          <p:cNvGrpSpPr/>
          <p:nvPr/>
        </p:nvGrpSpPr>
        <p:grpSpPr>
          <a:xfrm>
            <a:off x="0" y="2855091"/>
            <a:ext cx="3581400" cy="4002909"/>
            <a:chOff x="0" y="2533588"/>
            <a:chExt cx="8022336" cy="8966516"/>
          </a:xfrm>
        </p:grpSpPr>
        <p:sp>
          <p:nvSpPr>
            <p:cNvPr id="13" name="Freeform 7"/>
            <p:cNvSpPr>
              <a:spLocks/>
            </p:cNvSpPr>
            <p:nvPr userDrawn="1"/>
          </p:nvSpPr>
          <p:spPr bwMode="auto">
            <a:xfrm>
              <a:off x="0" y="2533588"/>
              <a:ext cx="4127500" cy="2514599"/>
            </a:xfrm>
            <a:custGeom>
              <a:avLst/>
              <a:gdLst/>
              <a:ahLst/>
              <a:cxnLst>
                <a:cxn ang="0">
                  <a:pos x="0" y="0"/>
                </a:cxn>
                <a:cxn ang="0">
                  <a:pos x="124" y="18"/>
                </a:cxn>
                <a:cxn ang="0">
                  <a:pos x="246" y="40"/>
                </a:cxn>
                <a:cxn ang="0">
                  <a:pos x="365" y="64"/>
                </a:cxn>
                <a:cxn ang="0">
                  <a:pos x="596" y="127"/>
                </a:cxn>
                <a:cxn ang="0">
                  <a:pos x="815" y="200"/>
                </a:cxn>
                <a:cxn ang="0">
                  <a:pos x="1025" y="286"/>
                </a:cxn>
                <a:cxn ang="0">
                  <a:pos x="1223" y="380"/>
                </a:cxn>
                <a:cxn ang="0">
                  <a:pos x="1411" y="482"/>
                </a:cxn>
                <a:cxn ang="0">
                  <a:pos x="1588" y="591"/>
                </a:cxn>
                <a:cxn ang="0">
                  <a:pos x="1753" y="707"/>
                </a:cxn>
                <a:cxn ang="0">
                  <a:pos x="1907" y="824"/>
                </a:cxn>
                <a:cxn ang="0">
                  <a:pos x="2047" y="946"/>
                </a:cxn>
                <a:cxn ang="0">
                  <a:pos x="2177" y="1066"/>
                </a:cxn>
                <a:cxn ang="0">
                  <a:pos x="2293" y="1189"/>
                </a:cxn>
                <a:cxn ang="0">
                  <a:pos x="2397" y="1308"/>
                </a:cxn>
                <a:cxn ang="0">
                  <a:pos x="2488" y="1423"/>
                </a:cxn>
                <a:cxn ang="0">
                  <a:pos x="2565" y="1534"/>
                </a:cxn>
                <a:cxn ang="0">
                  <a:pos x="2600" y="1587"/>
                </a:cxn>
                <a:cxn ang="0">
                  <a:pos x="2535" y="1522"/>
                </a:cxn>
                <a:cxn ang="0">
                  <a:pos x="2455" y="1451"/>
                </a:cxn>
                <a:cxn ang="0">
                  <a:pos x="2359" y="1375"/>
                </a:cxn>
                <a:cxn ang="0">
                  <a:pos x="2247" y="1294"/>
                </a:cxn>
                <a:cxn ang="0">
                  <a:pos x="2119" y="1215"/>
                </a:cxn>
                <a:cxn ang="0">
                  <a:pos x="1981" y="1134"/>
                </a:cxn>
                <a:cxn ang="0">
                  <a:pos x="1827" y="1058"/>
                </a:cxn>
                <a:cxn ang="0">
                  <a:pos x="1662" y="986"/>
                </a:cxn>
                <a:cxn ang="0">
                  <a:pos x="1486" y="921"/>
                </a:cxn>
                <a:cxn ang="0">
                  <a:pos x="1299" y="865"/>
                </a:cxn>
                <a:cxn ang="0">
                  <a:pos x="1103" y="819"/>
                </a:cxn>
                <a:cxn ang="0">
                  <a:pos x="896" y="787"/>
                </a:cxn>
                <a:cxn ang="0">
                  <a:pos x="791" y="776"/>
                </a:cxn>
                <a:cxn ang="0">
                  <a:pos x="683" y="769"/>
                </a:cxn>
                <a:cxn ang="0">
                  <a:pos x="573" y="768"/>
                </a:cxn>
                <a:cxn ang="0">
                  <a:pos x="462" y="769"/>
                </a:cxn>
                <a:cxn ang="0">
                  <a:pos x="348" y="776"/>
                </a:cxn>
                <a:cxn ang="0">
                  <a:pos x="234" y="787"/>
                </a:cxn>
                <a:cxn ang="0">
                  <a:pos x="117" y="806"/>
                </a:cxn>
                <a:cxn ang="0">
                  <a:pos x="0" y="827"/>
                </a:cxn>
                <a:cxn ang="0">
                  <a:pos x="0" y="0"/>
                </a:cxn>
              </a:cxnLst>
              <a:rect l="0" t="0" r="r" b="b"/>
              <a:pathLst>
                <a:path w="2600" h="1587">
                  <a:moveTo>
                    <a:pt x="0" y="0"/>
                  </a:moveTo>
                  <a:lnTo>
                    <a:pt x="0" y="0"/>
                  </a:lnTo>
                  <a:lnTo>
                    <a:pt x="63" y="8"/>
                  </a:lnTo>
                  <a:lnTo>
                    <a:pt x="124" y="18"/>
                  </a:lnTo>
                  <a:lnTo>
                    <a:pt x="185" y="28"/>
                  </a:lnTo>
                  <a:lnTo>
                    <a:pt x="246" y="40"/>
                  </a:lnTo>
                  <a:lnTo>
                    <a:pt x="305" y="53"/>
                  </a:lnTo>
                  <a:lnTo>
                    <a:pt x="365" y="64"/>
                  </a:lnTo>
                  <a:lnTo>
                    <a:pt x="480" y="94"/>
                  </a:lnTo>
                  <a:lnTo>
                    <a:pt x="596" y="127"/>
                  </a:lnTo>
                  <a:lnTo>
                    <a:pt x="706" y="162"/>
                  </a:lnTo>
                  <a:lnTo>
                    <a:pt x="815" y="200"/>
                  </a:lnTo>
                  <a:lnTo>
                    <a:pt x="921" y="241"/>
                  </a:lnTo>
                  <a:lnTo>
                    <a:pt x="1025" y="286"/>
                  </a:lnTo>
                  <a:lnTo>
                    <a:pt x="1126" y="330"/>
                  </a:lnTo>
                  <a:lnTo>
                    <a:pt x="1223" y="380"/>
                  </a:lnTo>
                  <a:lnTo>
                    <a:pt x="1319" y="429"/>
                  </a:lnTo>
                  <a:lnTo>
                    <a:pt x="1411" y="482"/>
                  </a:lnTo>
                  <a:lnTo>
                    <a:pt x="1502" y="537"/>
                  </a:lnTo>
                  <a:lnTo>
                    <a:pt x="1588" y="591"/>
                  </a:lnTo>
                  <a:lnTo>
                    <a:pt x="1672" y="649"/>
                  </a:lnTo>
                  <a:lnTo>
                    <a:pt x="1753" y="707"/>
                  </a:lnTo>
                  <a:lnTo>
                    <a:pt x="1831" y="764"/>
                  </a:lnTo>
                  <a:lnTo>
                    <a:pt x="1907" y="824"/>
                  </a:lnTo>
                  <a:lnTo>
                    <a:pt x="1979" y="885"/>
                  </a:lnTo>
                  <a:lnTo>
                    <a:pt x="2047" y="946"/>
                  </a:lnTo>
                  <a:lnTo>
                    <a:pt x="2113" y="1005"/>
                  </a:lnTo>
                  <a:lnTo>
                    <a:pt x="2177" y="1066"/>
                  </a:lnTo>
                  <a:lnTo>
                    <a:pt x="2237" y="1128"/>
                  </a:lnTo>
                  <a:lnTo>
                    <a:pt x="2293" y="1189"/>
                  </a:lnTo>
                  <a:lnTo>
                    <a:pt x="2347" y="1248"/>
                  </a:lnTo>
                  <a:lnTo>
                    <a:pt x="2397" y="1308"/>
                  </a:lnTo>
                  <a:lnTo>
                    <a:pt x="2445" y="1365"/>
                  </a:lnTo>
                  <a:lnTo>
                    <a:pt x="2488" y="1423"/>
                  </a:lnTo>
                  <a:lnTo>
                    <a:pt x="2529" y="1479"/>
                  </a:lnTo>
                  <a:lnTo>
                    <a:pt x="2565" y="1534"/>
                  </a:lnTo>
                  <a:lnTo>
                    <a:pt x="2600" y="1587"/>
                  </a:lnTo>
                  <a:lnTo>
                    <a:pt x="2600" y="1587"/>
                  </a:lnTo>
                  <a:lnTo>
                    <a:pt x="2570" y="1555"/>
                  </a:lnTo>
                  <a:lnTo>
                    <a:pt x="2535" y="1522"/>
                  </a:lnTo>
                  <a:lnTo>
                    <a:pt x="2497" y="1487"/>
                  </a:lnTo>
                  <a:lnTo>
                    <a:pt x="2455" y="1451"/>
                  </a:lnTo>
                  <a:lnTo>
                    <a:pt x="2408" y="1413"/>
                  </a:lnTo>
                  <a:lnTo>
                    <a:pt x="2359" y="1375"/>
                  </a:lnTo>
                  <a:lnTo>
                    <a:pt x="2304" y="1336"/>
                  </a:lnTo>
                  <a:lnTo>
                    <a:pt x="2247" y="1294"/>
                  </a:lnTo>
                  <a:lnTo>
                    <a:pt x="2185" y="1255"/>
                  </a:lnTo>
                  <a:lnTo>
                    <a:pt x="2119" y="1215"/>
                  </a:lnTo>
                  <a:lnTo>
                    <a:pt x="2052" y="1174"/>
                  </a:lnTo>
                  <a:lnTo>
                    <a:pt x="1981" y="1134"/>
                  </a:lnTo>
                  <a:lnTo>
                    <a:pt x="1905" y="1096"/>
                  </a:lnTo>
                  <a:lnTo>
                    <a:pt x="1827" y="1058"/>
                  </a:lnTo>
                  <a:lnTo>
                    <a:pt x="1746" y="1020"/>
                  </a:lnTo>
                  <a:lnTo>
                    <a:pt x="1662" y="986"/>
                  </a:lnTo>
                  <a:lnTo>
                    <a:pt x="1576" y="953"/>
                  </a:lnTo>
                  <a:lnTo>
                    <a:pt x="1486" y="921"/>
                  </a:lnTo>
                  <a:lnTo>
                    <a:pt x="1393" y="891"/>
                  </a:lnTo>
                  <a:lnTo>
                    <a:pt x="1299" y="865"/>
                  </a:lnTo>
                  <a:lnTo>
                    <a:pt x="1202" y="840"/>
                  </a:lnTo>
                  <a:lnTo>
                    <a:pt x="1103" y="819"/>
                  </a:lnTo>
                  <a:lnTo>
                    <a:pt x="1000" y="801"/>
                  </a:lnTo>
                  <a:lnTo>
                    <a:pt x="896" y="787"/>
                  </a:lnTo>
                  <a:lnTo>
                    <a:pt x="843" y="781"/>
                  </a:lnTo>
                  <a:lnTo>
                    <a:pt x="791" y="776"/>
                  </a:lnTo>
                  <a:lnTo>
                    <a:pt x="738" y="773"/>
                  </a:lnTo>
                  <a:lnTo>
                    <a:pt x="683" y="769"/>
                  </a:lnTo>
                  <a:lnTo>
                    <a:pt x="629" y="768"/>
                  </a:lnTo>
                  <a:lnTo>
                    <a:pt x="573" y="768"/>
                  </a:lnTo>
                  <a:lnTo>
                    <a:pt x="518" y="768"/>
                  </a:lnTo>
                  <a:lnTo>
                    <a:pt x="462" y="769"/>
                  </a:lnTo>
                  <a:lnTo>
                    <a:pt x="406" y="773"/>
                  </a:lnTo>
                  <a:lnTo>
                    <a:pt x="348" y="776"/>
                  </a:lnTo>
                  <a:lnTo>
                    <a:pt x="292" y="781"/>
                  </a:lnTo>
                  <a:lnTo>
                    <a:pt x="234" y="787"/>
                  </a:lnTo>
                  <a:lnTo>
                    <a:pt x="177" y="796"/>
                  </a:lnTo>
                  <a:lnTo>
                    <a:pt x="117" y="806"/>
                  </a:lnTo>
                  <a:lnTo>
                    <a:pt x="59" y="816"/>
                  </a:lnTo>
                  <a:lnTo>
                    <a:pt x="0" y="827"/>
                  </a:lnTo>
                  <a:lnTo>
                    <a:pt x="0" y="0"/>
                  </a:lnTo>
                  <a:lnTo>
                    <a:pt x="0" y="0"/>
                  </a:lnTo>
                  <a:close/>
                </a:path>
              </a:pathLst>
            </a:custGeom>
            <a:solidFill>
              <a:schemeClr val="accent2">
                <a:lumMod val="20000"/>
                <a:lumOff val="8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8"/>
            <p:cNvSpPr>
              <a:spLocks/>
            </p:cNvSpPr>
            <p:nvPr userDrawn="1"/>
          </p:nvSpPr>
          <p:spPr bwMode="auto">
            <a:xfrm>
              <a:off x="0" y="4980432"/>
              <a:ext cx="3184026" cy="6519672"/>
            </a:xfrm>
            <a:custGeom>
              <a:avLst/>
              <a:gdLst/>
              <a:ahLst/>
              <a:cxnLst>
                <a:cxn ang="0">
                  <a:pos x="0" y="776"/>
                </a:cxn>
                <a:cxn ang="0">
                  <a:pos x="0" y="776"/>
                </a:cxn>
                <a:cxn ang="0">
                  <a:pos x="38" y="703"/>
                </a:cxn>
                <a:cxn ang="0">
                  <a:pos x="78" y="634"/>
                </a:cxn>
                <a:cxn ang="0">
                  <a:pos x="119" y="566"/>
                </a:cxn>
                <a:cxn ang="0">
                  <a:pos x="162" y="502"/>
                </a:cxn>
                <a:cxn ang="0">
                  <a:pos x="208" y="441"/>
                </a:cxn>
                <a:cxn ang="0">
                  <a:pos x="256" y="381"/>
                </a:cxn>
                <a:cxn ang="0">
                  <a:pos x="305" y="327"/>
                </a:cxn>
                <a:cxn ang="0">
                  <a:pos x="330" y="300"/>
                </a:cxn>
                <a:cxn ang="0">
                  <a:pos x="357" y="274"/>
                </a:cxn>
                <a:cxn ang="0">
                  <a:pos x="385" y="249"/>
                </a:cxn>
                <a:cxn ang="0">
                  <a:pos x="411" y="226"/>
                </a:cxn>
                <a:cxn ang="0">
                  <a:pos x="439" y="203"/>
                </a:cxn>
                <a:cxn ang="0">
                  <a:pos x="469" y="182"/>
                </a:cxn>
                <a:cxn ang="0">
                  <a:pos x="497" y="160"/>
                </a:cxn>
                <a:cxn ang="0">
                  <a:pos x="527" y="140"/>
                </a:cxn>
                <a:cxn ang="0">
                  <a:pos x="558" y="122"/>
                </a:cxn>
                <a:cxn ang="0">
                  <a:pos x="588" y="104"/>
                </a:cxn>
                <a:cxn ang="0">
                  <a:pos x="619" y="87"/>
                </a:cxn>
                <a:cxn ang="0">
                  <a:pos x="652" y="71"/>
                </a:cxn>
                <a:cxn ang="0">
                  <a:pos x="685" y="56"/>
                </a:cxn>
                <a:cxn ang="0">
                  <a:pos x="718" y="43"/>
                </a:cxn>
                <a:cxn ang="0">
                  <a:pos x="751" y="31"/>
                </a:cxn>
                <a:cxn ang="0">
                  <a:pos x="786" y="20"/>
                </a:cxn>
                <a:cxn ang="0">
                  <a:pos x="822" y="10"/>
                </a:cxn>
                <a:cxn ang="0">
                  <a:pos x="857" y="0"/>
                </a:cxn>
                <a:cxn ang="0">
                  <a:pos x="857" y="0"/>
                </a:cxn>
                <a:cxn ang="0">
                  <a:pos x="806" y="46"/>
                </a:cxn>
                <a:cxn ang="0">
                  <a:pos x="754" y="94"/>
                </a:cxn>
                <a:cxn ang="0">
                  <a:pos x="706" y="144"/>
                </a:cxn>
                <a:cxn ang="0">
                  <a:pos x="660" y="196"/>
                </a:cxn>
                <a:cxn ang="0">
                  <a:pos x="617" y="249"/>
                </a:cxn>
                <a:cxn ang="0">
                  <a:pos x="576" y="304"/>
                </a:cxn>
                <a:cxn ang="0">
                  <a:pos x="536" y="362"/>
                </a:cxn>
                <a:cxn ang="0">
                  <a:pos x="498" y="419"/>
                </a:cxn>
                <a:cxn ang="0">
                  <a:pos x="462" y="479"/>
                </a:cxn>
                <a:cxn ang="0">
                  <a:pos x="429" y="538"/>
                </a:cxn>
                <a:cxn ang="0">
                  <a:pos x="398" y="601"/>
                </a:cxn>
                <a:cxn ang="0">
                  <a:pos x="368" y="664"/>
                </a:cxn>
                <a:cxn ang="0">
                  <a:pos x="340" y="728"/>
                </a:cxn>
                <a:cxn ang="0">
                  <a:pos x="315" y="792"/>
                </a:cxn>
                <a:cxn ang="0">
                  <a:pos x="291" y="858"/>
                </a:cxn>
                <a:cxn ang="0">
                  <a:pos x="269" y="925"/>
                </a:cxn>
                <a:cxn ang="0">
                  <a:pos x="249" y="992"/>
                </a:cxn>
                <a:cxn ang="0">
                  <a:pos x="229" y="1060"/>
                </a:cxn>
                <a:cxn ang="0">
                  <a:pos x="213" y="1128"/>
                </a:cxn>
                <a:cxn ang="0">
                  <a:pos x="198" y="1197"/>
                </a:cxn>
                <a:cxn ang="0">
                  <a:pos x="185" y="1266"/>
                </a:cxn>
                <a:cxn ang="0">
                  <a:pos x="173" y="1336"/>
                </a:cxn>
                <a:cxn ang="0">
                  <a:pos x="162" y="1405"/>
                </a:cxn>
                <a:cxn ang="0">
                  <a:pos x="154" y="1474"/>
                </a:cxn>
                <a:cxn ang="0">
                  <a:pos x="147" y="1544"/>
                </a:cxn>
                <a:cxn ang="0">
                  <a:pos x="140" y="1613"/>
                </a:cxn>
                <a:cxn ang="0">
                  <a:pos x="137" y="1682"/>
                </a:cxn>
                <a:cxn ang="0">
                  <a:pos x="134" y="1752"/>
                </a:cxn>
                <a:cxn ang="0">
                  <a:pos x="132" y="1821"/>
                </a:cxn>
                <a:cxn ang="0">
                  <a:pos x="132" y="1889"/>
                </a:cxn>
                <a:cxn ang="0">
                  <a:pos x="134" y="1956"/>
                </a:cxn>
                <a:cxn ang="0">
                  <a:pos x="135" y="2024"/>
                </a:cxn>
                <a:cxn ang="0">
                  <a:pos x="0" y="2024"/>
                </a:cxn>
                <a:cxn ang="0">
                  <a:pos x="0" y="776"/>
                </a:cxn>
                <a:cxn ang="0">
                  <a:pos x="0" y="776"/>
                </a:cxn>
              </a:cxnLst>
              <a:rect l="0" t="0" r="r" b="b"/>
              <a:pathLst>
                <a:path w="857" h="2024">
                  <a:moveTo>
                    <a:pt x="0" y="776"/>
                  </a:moveTo>
                  <a:lnTo>
                    <a:pt x="0" y="776"/>
                  </a:lnTo>
                  <a:lnTo>
                    <a:pt x="38" y="703"/>
                  </a:lnTo>
                  <a:lnTo>
                    <a:pt x="78" y="634"/>
                  </a:lnTo>
                  <a:lnTo>
                    <a:pt x="119" y="566"/>
                  </a:lnTo>
                  <a:lnTo>
                    <a:pt x="162" y="502"/>
                  </a:lnTo>
                  <a:lnTo>
                    <a:pt x="208" y="441"/>
                  </a:lnTo>
                  <a:lnTo>
                    <a:pt x="256" y="381"/>
                  </a:lnTo>
                  <a:lnTo>
                    <a:pt x="305" y="327"/>
                  </a:lnTo>
                  <a:lnTo>
                    <a:pt x="330" y="300"/>
                  </a:lnTo>
                  <a:lnTo>
                    <a:pt x="357" y="274"/>
                  </a:lnTo>
                  <a:lnTo>
                    <a:pt x="385" y="249"/>
                  </a:lnTo>
                  <a:lnTo>
                    <a:pt x="411" y="226"/>
                  </a:lnTo>
                  <a:lnTo>
                    <a:pt x="439" y="203"/>
                  </a:lnTo>
                  <a:lnTo>
                    <a:pt x="469" y="182"/>
                  </a:lnTo>
                  <a:lnTo>
                    <a:pt x="497" y="160"/>
                  </a:lnTo>
                  <a:lnTo>
                    <a:pt x="527" y="140"/>
                  </a:lnTo>
                  <a:lnTo>
                    <a:pt x="558" y="122"/>
                  </a:lnTo>
                  <a:lnTo>
                    <a:pt x="588" y="104"/>
                  </a:lnTo>
                  <a:lnTo>
                    <a:pt x="619" y="87"/>
                  </a:lnTo>
                  <a:lnTo>
                    <a:pt x="652" y="71"/>
                  </a:lnTo>
                  <a:lnTo>
                    <a:pt x="685" y="56"/>
                  </a:lnTo>
                  <a:lnTo>
                    <a:pt x="718" y="43"/>
                  </a:lnTo>
                  <a:lnTo>
                    <a:pt x="751" y="31"/>
                  </a:lnTo>
                  <a:lnTo>
                    <a:pt x="786" y="20"/>
                  </a:lnTo>
                  <a:lnTo>
                    <a:pt x="822" y="10"/>
                  </a:lnTo>
                  <a:lnTo>
                    <a:pt x="857" y="0"/>
                  </a:lnTo>
                  <a:lnTo>
                    <a:pt x="857" y="0"/>
                  </a:lnTo>
                  <a:lnTo>
                    <a:pt x="806" y="46"/>
                  </a:lnTo>
                  <a:lnTo>
                    <a:pt x="754" y="94"/>
                  </a:lnTo>
                  <a:lnTo>
                    <a:pt x="706" y="144"/>
                  </a:lnTo>
                  <a:lnTo>
                    <a:pt x="660" y="196"/>
                  </a:lnTo>
                  <a:lnTo>
                    <a:pt x="617" y="249"/>
                  </a:lnTo>
                  <a:lnTo>
                    <a:pt x="576" y="304"/>
                  </a:lnTo>
                  <a:lnTo>
                    <a:pt x="536" y="362"/>
                  </a:lnTo>
                  <a:lnTo>
                    <a:pt x="498" y="419"/>
                  </a:lnTo>
                  <a:lnTo>
                    <a:pt x="462" y="479"/>
                  </a:lnTo>
                  <a:lnTo>
                    <a:pt x="429" y="538"/>
                  </a:lnTo>
                  <a:lnTo>
                    <a:pt x="398" y="601"/>
                  </a:lnTo>
                  <a:lnTo>
                    <a:pt x="368" y="664"/>
                  </a:lnTo>
                  <a:lnTo>
                    <a:pt x="340" y="728"/>
                  </a:lnTo>
                  <a:lnTo>
                    <a:pt x="315" y="792"/>
                  </a:lnTo>
                  <a:lnTo>
                    <a:pt x="291" y="858"/>
                  </a:lnTo>
                  <a:lnTo>
                    <a:pt x="269" y="925"/>
                  </a:lnTo>
                  <a:lnTo>
                    <a:pt x="249" y="992"/>
                  </a:lnTo>
                  <a:lnTo>
                    <a:pt x="229" y="1060"/>
                  </a:lnTo>
                  <a:lnTo>
                    <a:pt x="213" y="1128"/>
                  </a:lnTo>
                  <a:lnTo>
                    <a:pt x="198" y="1197"/>
                  </a:lnTo>
                  <a:lnTo>
                    <a:pt x="185" y="1266"/>
                  </a:lnTo>
                  <a:lnTo>
                    <a:pt x="173" y="1336"/>
                  </a:lnTo>
                  <a:lnTo>
                    <a:pt x="162" y="1405"/>
                  </a:lnTo>
                  <a:lnTo>
                    <a:pt x="154" y="1474"/>
                  </a:lnTo>
                  <a:lnTo>
                    <a:pt x="147" y="1544"/>
                  </a:lnTo>
                  <a:lnTo>
                    <a:pt x="140" y="1613"/>
                  </a:lnTo>
                  <a:lnTo>
                    <a:pt x="137" y="1682"/>
                  </a:lnTo>
                  <a:lnTo>
                    <a:pt x="134" y="1752"/>
                  </a:lnTo>
                  <a:lnTo>
                    <a:pt x="132" y="1821"/>
                  </a:lnTo>
                  <a:lnTo>
                    <a:pt x="132" y="1889"/>
                  </a:lnTo>
                  <a:lnTo>
                    <a:pt x="134" y="1956"/>
                  </a:lnTo>
                  <a:lnTo>
                    <a:pt x="135" y="2024"/>
                  </a:lnTo>
                  <a:lnTo>
                    <a:pt x="0" y="2024"/>
                  </a:lnTo>
                  <a:lnTo>
                    <a:pt x="0" y="776"/>
                  </a:lnTo>
                  <a:lnTo>
                    <a:pt x="0" y="776"/>
                  </a:lnTo>
                  <a:close/>
                </a:path>
              </a:pathLst>
            </a:custGeom>
            <a:solidFill>
              <a:schemeClr val="accent2">
                <a:lumMod val="40000"/>
                <a:lumOff val="60000"/>
                <a:alpha val="44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9"/>
            <p:cNvSpPr>
              <a:spLocks/>
            </p:cNvSpPr>
            <p:nvPr userDrawn="1"/>
          </p:nvSpPr>
          <p:spPr bwMode="auto">
            <a:xfrm>
              <a:off x="0" y="3371787"/>
              <a:ext cx="2895599" cy="2154237"/>
            </a:xfrm>
            <a:custGeom>
              <a:avLst/>
              <a:gdLst/>
              <a:ahLst/>
              <a:cxnLst>
                <a:cxn ang="0">
                  <a:pos x="0" y="118"/>
                </a:cxn>
                <a:cxn ang="0">
                  <a:pos x="165" y="69"/>
                </a:cxn>
                <a:cxn ang="0">
                  <a:pos x="327" y="33"/>
                </a:cxn>
                <a:cxn ang="0">
                  <a:pos x="487" y="11"/>
                </a:cxn>
                <a:cxn ang="0">
                  <a:pos x="645" y="1"/>
                </a:cxn>
                <a:cxn ang="0">
                  <a:pos x="797" y="1"/>
                </a:cxn>
                <a:cxn ang="0">
                  <a:pos x="946" y="13"/>
                </a:cxn>
                <a:cxn ang="0">
                  <a:pos x="1088" y="33"/>
                </a:cxn>
                <a:cxn ang="0">
                  <a:pos x="1225" y="62"/>
                </a:cxn>
                <a:cxn ang="0">
                  <a:pos x="1352" y="97"/>
                </a:cxn>
                <a:cxn ang="0">
                  <a:pos x="1472" y="138"/>
                </a:cxn>
                <a:cxn ang="0">
                  <a:pos x="1585" y="184"/>
                </a:cxn>
                <a:cxn ang="0">
                  <a:pos x="1685" y="236"/>
                </a:cxn>
                <a:cxn ang="0">
                  <a:pos x="1776" y="288"/>
                </a:cxn>
                <a:cxn ang="0">
                  <a:pos x="1854" y="343"/>
                </a:cxn>
                <a:cxn ang="0">
                  <a:pos x="1921" y="399"/>
                </a:cxn>
                <a:cxn ang="0">
                  <a:pos x="1974" y="455"/>
                </a:cxn>
                <a:cxn ang="0">
                  <a:pos x="1920" y="434"/>
                </a:cxn>
                <a:cxn ang="0">
                  <a:pos x="1804" y="394"/>
                </a:cxn>
                <a:cxn ang="0">
                  <a:pos x="1680" y="361"/>
                </a:cxn>
                <a:cxn ang="0">
                  <a:pos x="1548" y="338"/>
                </a:cxn>
                <a:cxn ang="0">
                  <a:pos x="1413" y="323"/>
                </a:cxn>
                <a:cxn ang="0">
                  <a:pos x="1273" y="321"/>
                </a:cxn>
                <a:cxn ang="0">
                  <a:pos x="1132" y="331"/>
                </a:cxn>
                <a:cxn ang="0">
                  <a:pos x="990" y="356"/>
                </a:cxn>
                <a:cxn ang="0">
                  <a:pos x="919" y="374"/>
                </a:cxn>
                <a:cxn ang="0">
                  <a:pos x="850" y="396"/>
                </a:cxn>
                <a:cxn ang="0">
                  <a:pos x="781" y="424"/>
                </a:cxn>
                <a:cxn ang="0">
                  <a:pos x="711" y="455"/>
                </a:cxn>
                <a:cxn ang="0">
                  <a:pos x="645" y="490"/>
                </a:cxn>
                <a:cxn ang="0">
                  <a:pos x="579" y="531"/>
                </a:cxn>
                <a:cxn ang="0">
                  <a:pos x="515" y="577"/>
                </a:cxn>
                <a:cxn ang="0">
                  <a:pos x="452" y="629"/>
                </a:cxn>
                <a:cxn ang="0">
                  <a:pos x="391" y="685"/>
                </a:cxn>
                <a:cxn ang="0">
                  <a:pos x="333" y="747"/>
                </a:cxn>
                <a:cxn ang="0">
                  <a:pos x="277" y="815"/>
                </a:cxn>
                <a:cxn ang="0">
                  <a:pos x="223" y="889"/>
                </a:cxn>
                <a:cxn ang="0">
                  <a:pos x="172" y="970"/>
                </a:cxn>
                <a:cxn ang="0">
                  <a:pos x="124" y="1056"/>
                </a:cxn>
                <a:cxn ang="0">
                  <a:pos x="79" y="1150"/>
                </a:cxn>
                <a:cxn ang="0">
                  <a:pos x="38" y="1249"/>
                </a:cxn>
                <a:cxn ang="0">
                  <a:pos x="0" y="1357"/>
                </a:cxn>
                <a:cxn ang="0">
                  <a:pos x="0" y="118"/>
                </a:cxn>
              </a:cxnLst>
              <a:rect l="0" t="0" r="r" b="b"/>
              <a:pathLst>
                <a:path w="1974" h="1357">
                  <a:moveTo>
                    <a:pt x="0" y="118"/>
                  </a:moveTo>
                  <a:lnTo>
                    <a:pt x="0" y="118"/>
                  </a:lnTo>
                  <a:lnTo>
                    <a:pt x="83" y="92"/>
                  </a:lnTo>
                  <a:lnTo>
                    <a:pt x="165" y="69"/>
                  </a:lnTo>
                  <a:lnTo>
                    <a:pt x="246" y="49"/>
                  </a:lnTo>
                  <a:lnTo>
                    <a:pt x="327" y="33"/>
                  </a:lnTo>
                  <a:lnTo>
                    <a:pt x="408" y="21"/>
                  </a:lnTo>
                  <a:lnTo>
                    <a:pt x="487" y="11"/>
                  </a:lnTo>
                  <a:lnTo>
                    <a:pt x="566" y="5"/>
                  </a:lnTo>
                  <a:lnTo>
                    <a:pt x="645" y="1"/>
                  </a:lnTo>
                  <a:lnTo>
                    <a:pt x="721" y="0"/>
                  </a:lnTo>
                  <a:lnTo>
                    <a:pt x="797" y="1"/>
                  </a:lnTo>
                  <a:lnTo>
                    <a:pt x="873" y="6"/>
                  </a:lnTo>
                  <a:lnTo>
                    <a:pt x="946" y="13"/>
                  </a:lnTo>
                  <a:lnTo>
                    <a:pt x="1018" y="23"/>
                  </a:lnTo>
                  <a:lnTo>
                    <a:pt x="1088" y="33"/>
                  </a:lnTo>
                  <a:lnTo>
                    <a:pt x="1157" y="47"/>
                  </a:lnTo>
                  <a:lnTo>
                    <a:pt x="1225" y="62"/>
                  </a:lnTo>
                  <a:lnTo>
                    <a:pt x="1289" y="79"/>
                  </a:lnTo>
                  <a:lnTo>
                    <a:pt x="1352" y="97"/>
                  </a:lnTo>
                  <a:lnTo>
                    <a:pt x="1413" y="117"/>
                  </a:lnTo>
                  <a:lnTo>
                    <a:pt x="1472" y="138"/>
                  </a:lnTo>
                  <a:lnTo>
                    <a:pt x="1530" y="161"/>
                  </a:lnTo>
                  <a:lnTo>
                    <a:pt x="1585" y="184"/>
                  </a:lnTo>
                  <a:lnTo>
                    <a:pt x="1636" y="209"/>
                  </a:lnTo>
                  <a:lnTo>
                    <a:pt x="1685" y="236"/>
                  </a:lnTo>
                  <a:lnTo>
                    <a:pt x="1732" y="262"/>
                  </a:lnTo>
                  <a:lnTo>
                    <a:pt x="1776" y="288"/>
                  </a:lnTo>
                  <a:lnTo>
                    <a:pt x="1816" y="315"/>
                  </a:lnTo>
                  <a:lnTo>
                    <a:pt x="1854" y="343"/>
                  </a:lnTo>
                  <a:lnTo>
                    <a:pt x="1888" y="371"/>
                  </a:lnTo>
                  <a:lnTo>
                    <a:pt x="1921" y="399"/>
                  </a:lnTo>
                  <a:lnTo>
                    <a:pt x="1949" y="427"/>
                  </a:lnTo>
                  <a:lnTo>
                    <a:pt x="1974" y="455"/>
                  </a:lnTo>
                  <a:lnTo>
                    <a:pt x="1974" y="455"/>
                  </a:lnTo>
                  <a:lnTo>
                    <a:pt x="1920" y="434"/>
                  </a:lnTo>
                  <a:lnTo>
                    <a:pt x="1864" y="412"/>
                  </a:lnTo>
                  <a:lnTo>
                    <a:pt x="1804" y="394"/>
                  </a:lnTo>
                  <a:lnTo>
                    <a:pt x="1743" y="376"/>
                  </a:lnTo>
                  <a:lnTo>
                    <a:pt x="1680" y="361"/>
                  </a:lnTo>
                  <a:lnTo>
                    <a:pt x="1614" y="348"/>
                  </a:lnTo>
                  <a:lnTo>
                    <a:pt x="1548" y="338"/>
                  </a:lnTo>
                  <a:lnTo>
                    <a:pt x="1481" y="330"/>
                  </a:lnTo>
                  <a:lnTo>
                    <a:pt x="1413" y="323"/>
                  </a:lnTo>
                  <a:lnTo>
                    <a:pt x="1344" y="320"/>
                  </a:lnTo>
                  <a:lnTo>
                    <a:pt x="1273" y="321"/>
                  </a:lnTo>
                  <a:lnTo>
                    <a:pt x="1203" y="325"/>
                  </a:lnTo>
                  <a:lnTo>
                    <a:pt x="1132" y="331"/>
                  </a:lnTo>
                  <a:lnTo>
                    <a:pt x="1061" y="341"/>
                  </a:lnTo>
                  <a:lnTo>
                    <a:pt x="990" y="356"/>
                  </a:lnTo>
                  <a:lnTo>
                    <a:pt x="954" y="364"/>
                  </a:lnTo>
                  <a:lnTo>
                    <a:pt x="919" y="374"/>
                  </a:lnTo>
                  <a:lnTo>
                    <a:pt x="885" y="384"/>
                  </a:lnTo>
                  <a:lnTo>
                    <a:pt x="850" y="396"/>
                  </a:lnTo>
                  <a:lnTo>
                    <a:pt x="815" y="409"/>
                  </a:lnTo>
                  <a:lnTo>
                    <a:pt x="781" y="424"/>
                  </a:lnTo>
                  <a:lnTo>
                    <a:pt x="746" y="439"/>
                  </a:lnTo>
                  <a:lnTo>
                    <a:pt x="711" y="455"/>
                  </a:lnTo>
                  <a:lnTo>
                    <a:pt x="678" y="472"/>
                  </a:lnTo>
                  <a:lnTo>
                    <a:pt x="645" y="490"/>
                  </a:lnTo>
                  <a:lnTo>
                    <a:pt x="612" y="510"/>
                  </a:lnTo>
                  <a:lnTo>
                    <a:pt x="579" y="531"/>
                  </a:lnTo>
                  <a:lnTo>
                    <a:pt x="546" y="554"/>
                  </a:lnTo>
                  <a:lnTo>
                    <a:pt x="515" y="577"/>
                  </a:lnTo>
                  <a:lnTo>
                    <a:pt x="484" y="602"/>
                  </a:lnTo>
                  <a:lnTo>
                    <a:pt x="452" y="629"/>
                  </a:lnTo>
                  <a:lnTo>
                    <a:pt x="421" y="657"/>
                  </a:lnTo>
                  <a:lnTo>
                    <a:pt x="391" y="685"/>
                  </a:lnTo>
                  <a:lnTo>
                    <a:pt x="361" y="716"/>
                  </a:lnTo>
                  <a:lnTo>
                    <a:pt x="333" y="747"/>
                  </a:lnTo>
                  <a:lnTo>
                    <a:pt x="304" y="780"/>
                  </a:lnTo>
                  <a:lnTo>
                    <a:pt x="277" y="815"/>
                  </a:lnTo>
                  <a:lnTo>
                    <a:pt x="249" y="851"/>
                  </a:lnTo>
                  <a:lnTo>
                    <a:pt x="223" y="889"/>
                  </a:lnTo>
                  <a:lnTo>
                    <a:pt x="198" y="929"/>
                  </a:lnTo>
                  <a:lnTo>
                    <a:pt x="172" y="970"/>
                  </a:lnTo>
                  <a:lnTo>
                    <a:pt x="149" y="1012"/>
                  </a:lnTo>
                  <a:lnTo>
                    <a:pt x="124" y="1056"/>
                  </a:lnTo>
                  <a:lnTo>
                    <a:pt x="101" y="1102"/>
                  </a:lnTo>
                  <a:lnTo>
                    <a:pt x="79" y="1150"/>
                  </a:lnTo>
                  <a:lnTo>
                    <a:pt x="58" y="1198"/>
                  </a:lnTo>
                  <a:lnTo>
                    <a:pt x="38" y="1249"/>
                  </a:lnTo>
                  <a:lnTo>
                    <a:pt x="18" y="1302"/>
                  </a:lnTo>
                  <a:lnTo>
                    <a:pt x="0" y="1357"/>
                  </a:lnTo>
                  <a:lnTo>
                    <a:pt x="0" y="118"/>
                  </a:lnTo>
                  <a:lnTo>
                    <a:pt x="0" y="118"/>
                  </a:lnTo>
                  <a:close/>
                </a:path>
              </a:pathLst>
            </a:custGeom>
            <a:solidFill>
              <a:schemeClr val="accent2">
                <a:lumMod val="40000"/>
                <a:lumOff val="6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10"/>
            <p:cNvSpPr>
              <a:spLocks/>
            </p:cNvSpPr>
            <p:nvPr userDrawn="1"/>
          </p:nvSpPr>
          <p:spPr bwMode="auto">
            <a:xfrm>
              <a:off x="1502664" y="5586916"/>
              <a:ext cx="6519672" cy="5913188"/>
            </a:xfrm>
            <a:custGeom>
              <a:avLst/>
              <a:gdLst/>
              <a:ahLst/>
              <a:cxnLst>
                <a:cxn ang="0">
                  <a:pos x="1377" y="130"/>
                </a:cxn>
                <a:cxn ang="0">
                  <a:pos x="1299" y="89"/>
                </a:cxn>
                <a:cxn ang="0">
                  <a:pos x="1220" y="56"/>
                </a:cxn>
                <a:cxn ang="0">
                  <a:pos x="1137" y="30"/>
                </a:cxn>
                <a:cxn ang="0">
                  <a:pos x="1052" y="11"/>
                </a:cxn>
                <a:cxn ang="0">
                  <a:pos x="966" y="2"/>
                </a:cxn>
                <a:cxn ang="0">
                  <a:pos x="880" y="0"/>
                </a:cxn>
                <a:cxn ang="0">
                  <a:pos x="794" y="5"/>
                </a:cxn>
                <a:cxn ang="0">
                  <a:pos x="708" y="18"/>
                </a:cxn>
                <a:cxn ang="0">
                  <a:pos x="624" y="40"/>
                </a:cxn>
                <a:cxn ang="0">
                  <a:pos x="543" y="69"/>
                </a:cxn>
                <a:cxn ang="0">
                  <a:pos x="466" y="107"/>
                </a:cxn>
                <a:cxn ang="0">
                  <a:pos x="391" y="155"/>
                </a:cxn>
                <a:cxn ang="0">
                  <a:pos x="322" y="210"/>
                </a:cxn>
                <a:cxn ang="0">
                  <a:pos x="258" y="272"/>
                </a:cxn>
                <a:cxn ang="0">
                  <a:pos x="200" y="345"/>
                </a:cxn>
                <a:cxn ang="0">
                  <a:pos x="149" y="426"/>
                </a:cxn>
                <a:cxn ang="0">
                  <a:pos x="124" y="472"/>
                </a:cxn>
                <a:cxn ang="0">
                  <a:pos x="83" y="568"/>
                </a:cxn>
                <a:cxn ang="0">
                  <a:pos x="48" y="667"/>
                </a:cxn>
                <a:cxn ang="0">
                  <a:pos x="23" y="769"/>
                </a:cxn>
                <a:cxn ang="0">
                  <a:pos x="7" y="875"/>
                </a:cxn>
                <a:cxn ang="0">
                  <a:pos x="0" y="982"/>
                </a:cxn>
                <a:cxn ang="0">
                  <a:pos x="2" y="1090"/>
                </a:cxn>
                <a:cxn ang="0">
                  <a:pos x="12" y="1200"/>
                </a:cxn>
                <a:cxn ang="0">
                  <a:pos x="31" y="1311"/>
                </a:cxn>
                <a:cxn ang="0">
                  <a:pos x="61" y="1420"/>
                </a:cxn>
                <a:cxn ang="0">
                  <a:pos x="101" y="1529"/>
                </a:cxn>
                <a:cxn ang="0">
                  <a:pos x="149" y="1636"/>
                </a:cxn>
                <a:cxn ang="0">
                  <a:pos x="206" y="1742"/>
                </a:cxn>
                <a:cxn ang="0">
                  <a:pos x="274" y="1844"/>
                </a:cxn>
                <a:cxn ang="0">
                  <a:pos x="353" y="1943"/>
                </a:cxn>
                <a:cxn ang="0">
                  <a:pos x="441" y="2039"/>
                </a:cxn>
                <a:cxn ang="0">
                  <a:pos x="2552" y="2085"/>
                </a:cxn>
                <a:cxn ang="0">
                  <a:pos x="2526" y="2070"/>
                </a:cxn>
                <a:cxn ang="0">
                  <a:pos x="2336" y="1955"/>
                </a:cxn>
                <a:cxn ang="0">
                  <a:pos x="2192" y="1860"/>
                </a:cxn>
                <a:cxn ang="0">
                  <a:pos x="2025" y="1748"/>
                </a:cxn>
                <a:cxn ang="0">
                  <a:pos x="1849" y="1619"/>
                </a:cxn>
                <a:cxn ang="0">
                  <a:pos x="1667" y="1477"/>
                </a:cxn>
                <a:cxn ang="0">
                  <a:pos x="1492" y="1326"/>
                </a:cxn>
                <a:cxn ang="0">
                  <a:pos x="1410" y="1246"/>
                </a:cxn>
                <a:cxn ang="0">
                  <a:pos x="1332" y="1167"/>
                </a:cxn>
                <a:cxn ang="0">
                  <a:pos x="1261" y="1086"/>
                </a:cxn>
                <a:cxn ang="0">
                  <a:pos x="1195" y="1004"/>
                </a:cxn>
                <a:cxn ang="0">
                  <a:pos x="1139" y="923"/>
                </a:cxn>
                <a:cxn ang="0">
                  <a:pos x="1091" y="840"/>
                </a:cxn>
                <a:cxn ang="0">
                  <a:pos x="1055" y="761"/>
                </a:cxn>
                <a:cxn ang="0">
                  <a:pos x="1030" y="680"/>
                </a:cxn>
                <a:cxn ang="0">
                  <a:pos x="1017" y="602"/>
                </a:cxn>
                <a:cxn ang="0">
                  <a:pos x="1019" y="527"/>
                </a:cxn>
                <a:cxn ang="0">
                  <a:pos x="1028" y="470"/>
                </a:cxn>
                <a:cxn ang="0">
                  <a:pos x="1040" y="434"/>
                </a:cxn>
                <a:cxn ang="0">
                  <a:pos x="1057" y="398"/>
                </a:cxn>
                <a:cxn ang="0">
                  <a:pos x="1076" y="363"/>
                </a:cxn>
                <a:cxn ang="0">
                  <a:pos x="1101" y="330"/>
                </a:cxn>
                <a:cxn ang="0">
                  <a:pos x="1131" y="295"/>
                </a:cxn>
                <a:cxn ang="0">
                  <a:pos x="1182" y="248"/>
                </a:cxn>
                <a:cxn ang="0">
                  <a:pos x="1269" y="186"/>
                </a:cxn>
                <a:cxn ang="0">
                  <a:pos x="1377" y="130"/>
                </a:cxn>
              </a:cxnLst>
              <a:rect l="0" t="0" r="r" b="b"/>
              <a:pathLst>
                <a:path w="2552" h="2085">
                  <a:moveTo>
                    <a:pt x="1377" y="130"/>
                  </a:moveTo>
                  <a:lnTo>
                    <a:pt x="1377" y="130"/>
                  </a:lnTo>
                  <a:lnTo>
                    <a:pt x="1339" y="109"/>
                  </a:lnTo>
                  <a:lnTo>
                    <a:pt x="1299" y="89"/>
                  </a:lnTo>
                  <a:lnTo>
                    <a:pt x="1260" y="73"/>
                  </a:lnTo>
                  <a:lnTo>
                    <a:pt x="1220" y="56"/>
                  </a:lnTo>
                  <a:lnTo>
                    <a:pt x="1179" y="43"/>
                  </a:lnTo>
                  <a:lnTo>
                    <a:pt x="1137" y="30"/>
                  </a:lnTo>
                  <a:lnTo>
                    <a:pt x="1094" y="20"/>
                  </a:lnTo>
                  <a:lnTo>
                    <a:pt x="1052" y="11"/>
                  </a:lnTo>
                  <a:lnTo>
                    <a:pt x="1009" y="7"/>
                  </a:lnTo>
                  <a:lnTo>
                    <a:pt x="966" y="2"/>
                  </a:lnTo>
                  <a:lnTo>
                    <a:pt x="923" y="0"/>
                  </a:lnTo>
                  <a:lnTo>
                    <a:pt x="880" y="0"/>
                  </a:lnTo>
                  <a:lnTo>
                    <a:pt x="837" y="2"/>
                  </a:lnTo>
                  <a:lnTo>
                    <a:pt x="794" y="5"/>
                  </a:lnTo>
                  <a:lnTo>
                    <a:pt x="751" y="10"/>
                  </a:lnTo>
                  <a:lnTo>
                    <a:pt x="708" y="18"/>
                  </a:lnTo>
                  <a:lnTo>
                    <a:pt x="667" y="28"/>
                  </a:lnTo>
                  <a:lnTo>
                    <a:pt x="624" y="40"/>
                  </a:lnTo>
                  <a:lnTo>
                    <a:pt x="584" y="54"/>
                  </a:lnTo>
                  <a:lnTo>
                    <a:pt x="543" y="69"/>
                  </a:lnTo>
                  <a:lnTo>
                    <a:pt x="504" y="87"/>
                  </a:lnTo>
                  <a:lnTo>
                    <a:pt x="466" y="107"/>
                  </a:lnTo>
                  <a:lnTo>
                    <a:pt x="428" y="130"/>
                  </a:lnTo>
                  <a:lnTo>
                    <a:pt x="391" y="155"/>
                  </a:lnTo>
                  <a:lnTo>
                    <a:pt x="357" y="182"/>
                  </a:lnTo>
                  <a:lnTo>
                    <a:pt x="322" y="210"/>
                  </a:lnTo>
                  <a:lnTo>
                    <a:pt x="289" y="241"/>
                  </a:lnTo>
                  <a:lnTo>
                    <a:pt x="258" y="272"/>
                  </a:lnTo>
                  <a:lnTo>
                    <a:pt x="228" y="309"/>
                  </a:lnTo>
                  <a:lnTo>
                    <a:pt x="200" y="345"/>
                  </a:lnTo>
                  <a:lnTo>
                    <a:pt x="173" y="385"/>
                  </a:lnTo>
                  <a:lnTo>
                    <a:pt x="149" y="426"/>
                  </a:lnTo>
                  <a:lnTo>
                    <a:pt x="149" y="426"/>
                  </a:lnTo>
                  <a:lnTo>
                    <a:pt x="124" y="472"/>
                  </a:lnTo>
                  <a:lnTo>
                    <a:pt x="102" y="520"/>
                  </a:lnTo>
                  <a:lnTo>
                    <a:pt x="83" y="568"/>
                  </a:lnTo>
                  <a:lnTo>
                    <a:pt x="64" y="617"/>
                  </a:lnTo>
                  <a:lnTo>
                    <a:pt x="48" y="667"/>
                  </a:lnTo>
                  <a:lnTo>
                    <a:pt x="35" y="718"/>
                  </a:lnTo>
                  <a:lnTo>
                    <a:pt x="23" y="769"/>
                  </a:lnTo>
                  <a:lnTo>
                    <a:pt x="15" y="822"/>
                  </a:lnTo>
                  <a:lnTo>
                    <a:pt x="7" y="875"/>
                  </a:lnTo>
                  <a:lnTo>
                    <a:pt x="2" y="928"/>
                  </a:lnTo>
                  <a:lnTo>
                    <a:pt x="0" y="982"/>
                  </a:lnTo>
                  <a:lnTo>
                    <a:pt x="0" y="1035"/>
                  </a:lnTo>
                  <a:lnTo>
                    <a:pt x="2" y="1090"/>
                  </a:lnTo>
                  <a:lnTo>
                    <a:pt x="5" y="1146"/>
                  </a:lnTo>
                  <a:lnTo>
                    <a:pt x="12" y="1200"/>
                  </a:lnTo>
                  <a:lnTo>
                    <a:pt x="22" y="1255"/>
                  </a:lnTo>
                  <a:lnTo>
                    <a:pt x="31" y="1311"/>
                  </a:lnTo>
                  <a:lnTo>
                    <a:pt x="46" y="1365"/>
                  </a:lnTo>
                  <a:lnTo>
                    <a:pt x="61" y="1420"/>
                  </a:lnTo>
                  <a:lnTo>
                    <a:pt x="79" y="1474"/>
                  </a:lnTo>
                  <a:lnTo>
                    <a:pt x="101" y="1529"/>
                  </a:lnTo>
                  <a:lnTo>
                    <a:pt x="124" y="1583"/>
                  </a:lnTo>
                  <a:lnTo>
                    <a:pt x="149" y="1636"/>
                  </a:lnTo>
                  <a:lnTo>
                    <a:pt x="177" y="1689"/>
                  </a:lnTo>
                  <a:lnTo>
                    <a:pt x="206" y="1742"/>
                  </a:lnTo>
                  <a:lnTo>
                    <a:pt x="239" y="1793"/>
                  </a:lnTo>
                  <a:lnTo>
                    <a:pt x="274" y="1844"/>
                  </a:lnTo>
                  <a:lnTo>
                    <a:pt x="312" y="1895"/>
                  </a:lnTo>
                  <a:lnTo>
                    <a:pt x="353" y="1943"/>
                  </a:lnTo>
                  <a:lnTo>
                    <a:pt x="396" y="1993"/>
                  </a:lnTo>
                  <a:lnTo>
                    <a:pt x="441" y="2039"/>
                  </a:lnTo>
                  <a:lnTo>
                    <a:pt x="489" y="2085"/>
                  </a:lnTo>
                  <a:lnTo>
                    <a:pt x="2552" y="2085"/>
                  </a:lnTo>
                  <a:lnTo>
                    <a:pt x="2552" y="2085"/>
                  </a:lnTo>
                  <a:lnTo>
                    <a:pt x="2526" y="2070"/>
                  </a:lnTo>
                  <a:lnTo>
                    <a:pt x="2450" y="2026"/>
                  </a:lnTo>
                  <a:lnTo>
                    <a:pt x="2336" y="1955"/>
                  </a:lnTo>
                  <a:lnTo>
                    <a:pt x="2266" y="1910"/>
                  </a:lnTo>
                  <a:lnTo>
                    <a:pt x="2192" y="1860"/>
                  </a:lnTo>
                  <a:lnTo>
                    <a:pt x="2111" y="1808"/>
                  </a:lnTo>
                  <a:lnTo>
                    <a:pt x="2025" y="1748"/>
                  </a:lnTo>
                  <a:lnTo>
                    <a:pt x="1938" y="1685"/>
                  </a:lnTo>
                  <a:lnTo>
                    <a:pt x="1849" y="1619"/>
                  </a:lnTo>
                  <a:lnTo>
                    <a:pt x="1758" y="1550"/>
                  </a:lnTo>
                  <a:lnTo>
                    <a:pt x="1667" y="1477"/>
                  </a:lnTo>
                  <a:lnTo>
                    <a:pt x="1578" y="1403"/>
                  </a:lnTo>
                  <a:lnTo>
                    <a:pt x="1492" y="1326"/>
                  </a:lnTo>
                  <a:lnTo>
                    <a:pt x="1451" y="1286"/>
                  </a:lnTo>
                  <a:lnTo>
                    <a:pt x="1410" y="1246"/>
                  </a:lnTo>
                  <a:lnTo>
                    <a:pt x="1370" y="1207"/>
                  </a:lnTo>
                  <a:lnTo>
                    <a:pt x="1332" y="1167"/>
                  </a:lnTo>
                  <a:lnTo>
                    <a:pt x="1296" y="1126"/>
                  </a:lnTo>
                  <a:lnTo>
                    <a:pt x="1261" y="1086"/>
                  </a:lnTo>
                  <a:lnTo>
                    <a:pt x="1227" y="1045"/>
                  </a:lnTo>
                  <a:lnTo>
                    <a:pt x="1195" y="1004"/>
                  </a:lnTo>
                  <a:lnTo>
                    <a:pt x="1167" y="962"/>
                  </a:lnTo>
                  <a:lnTo>
                    <a:pt x="1139" y="923"/>
                  </a:lnTo>
                  <a:lnTo>
                    <a:pt x="1114" y="881"/>
                  </a:lnTo>
                  <a:lnTo>
                    <a:pt x="1091" y="840"/>
                  </a:lnTo>
                  <a:lnTo>
                    <a:pt x="1071" y="801"/>
                  </a:lnTo>
                  <a:lnTo>
                    <a:pt x="1055" y="761"/>
                  </a:lnTo>
                  <a:lnTo>
                    <a:pt x="1042" y="720"/>
                  </a:lnTo>
                  <a:lnTo>
                    <a:pt x="1030" y="680"/>
                  </a:lnTo>
                  <a:lnTo>
                    <a:pt x="1022" y="642"/>
                  </a:lnTo>
                  <a:lnTo>
                    <a:pt x="1017" y="602"/>
                  </a:lnTo>
                  <a:lnTo>
                    <a:pt x="1015" y="565"/>
                  </a:lnTo>
                  <a:lnTo>
                    <a:pt x="1019" y="527"/>
                  </a:lnTo>
                  <a:lnTo>
                    <a:pt x="1023" y="489"/>
                  </a:lnTo>
                  <a:lnTo>
                    <a:pt x="1028" y="470"/>
                  </a:lnTo>
                  <a:lnTo>
                    <a:pt x="1033" y="452"/>
                  </a:lnTo>
                  <a:lnTo>
                    <a:pt x="1040" y="434"/>
                  </a:lnTo>
                  <a:lnTo>
                    <a:pt x="1048" y="416"/>
                  </a:lnTo>
                  <a:lnTo>
                    <a:pt x="1057" y="398"/>
                  </a:lnTo>
                  <a:lnTo>
                    <a:pt x="1066" y="381"/>
                  </a:lnTo>
                  <a:lnTo>
                    <a:pt x="1076" y="363"/>
                  </a:lnTo>
                  <a:lnTo>
                    <a:pt x="1088" y="347"/>
                  </a:lnTo>
                  <a:lnTo>
                    <a:pt x="1101" y="330"/>
                  </a:lnTo>
                  <a:lnTo>
                    <a:pt x="1116" y="312"/>
                  </a:lnTo>
                  <a:lnTo>
                    <a:pt x="1131" y="295"/>
                  </a:lnTo>
                  <a:lnTo>
                    <a:pt x="1147" y="281"/>
                  </a:lnTo>
                  <a:lnTo>
                    <a:pt x="1182" y="248"/>
                  </a:lnTo>
                  <a:lnTo>
                    <a:pt x="1223" y="216"/>
                  </a:lnTo>
                  <a:lnTo>
                    <a:pt x="1269" y="186"/>
                  </a:lnTo>
                  <a:lnTo>
                    <a:pt x="1321" y="158"/>
                  </a:lnTo>
                  <a:lnTo>
                    <a:pt x="1377" y="130"/>
                  </a:lnTo>
                  <a:lnTo>
                    <a:pt x="1377" y="130"/>
                  </a:lnTo>
                  <a:close/>
                </a:path>
              </a:pathLst>
            </a:custGeom>
            <a:solidFill>
              <a:schemeClr val="bg1">
                <a:lumMod val="95000"/>
                <a:alpha val="34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1"/>
            <p:cNvSpPr>
              <a:spLocks/>
            </p:cNvSpPr>
            <p:nvPr userDrawn="1"/>
          </p:nvSpPr>
          <p:spPr bwMode="auto">
            <a:xfrm>
              <a:off x="1155002" y="5801712"/>
              <a:ext cx="3420932" cy="5698392"/>
            </a:xfrm>
            <a:custGeom>
              <a:avLst/>
              <a:gdLst/>
              <a:ahLst/>
              <a:cxnLst>
                <a:cxn ang="0">
                  <a:pos x="99" y="1804"/>
                </a:cxn>
                <a:cxn ang="0">
                  <a:pos x="57" y="1647"/>
                </a:cxn>
                <a:cxn ang="0">
                  <a:pos x="29" y="1492"/>
                </a:cxn>
                <a:cxn ang="0">
                  <a:pos x="10" y="1342"/>
                </a:cxn>
                <a:cxn ang="0">
                  <a:pos x="1" y="1195"/>
                </a:cxn>
                <a:cxn ang="0">
                  <a:pos x="1" y="1054"/>
                </a:cxn>
                <a:cxn ang="0">
                  <a:pos x="10" y="919"/>
                </a:cxn>
                <a:cxn ang="0">
                  <a:pos x="26" y="790"/>
                </a:cxn>
                <a:cxn ang="0">
                  <a:pos x="49" y="667"/>
                </a:cxn>
                <a:cxn ang="0">
                  <a:pos x="81" y="553"/>
                </a:cxn>
                <a:cxn ang="0">
                  <a:pos x="117" y="445"/>
                </a:cxn>
                <a:cxn ang="0">
                  <a:pos x="158" y="346"/>
                </a:cxn>
                <a:cxn ang="0">
                  <a:pos x="203" y="255"/>
                </a:cxn>
                <a:cxn ang="0">
                  <a:pos x="254" y="176"/>
                </a:cxn>
                <a:cxn ang="0">
                  <a:pos x="307" y="105"/>
                </a:cxn>
                <a:cxn ang="0">
                  <a:pos x="363" y="47"/>
                </a:cxn>
                <a:cxn ang="0">
                  <a:pos x="421" y="0"/>
                </a:cxn>
                <a:cxn ang="0">
                  <a:pos x="383" y="57"/>
                </a:cxn>
                <a:cxn ang="0">
                  <a:pos x="317" y="176"/>
                </a:cxn>
                <a:cxn ang="0">
                  <a:pos x="265" y="298"/>
                </a:cxn>
                <a:cxn ang="0">
                  <a:pos x="226" y="421"/>
                </a:cxn>
                <a:cxn ang="0">
                  <a:pos x="201" y="544"/>
                </a:cxn>
                <a:cxn ang="0">
                  <a:pos x="188" y="667"/>
                </a:cxn>
                <a:cxn ang="0">
                  <a:pos x="186" y="789"/>
                </a:cxn>
                <a:cxn ang="0">
                  <a:pos x="196" y="911"/>
                </a:cxn>
                <a:cxn ang="0">
                  <a:pos x="219" y="1030"/>
                </a:cxn>
                <a:cxn ang="0">
                  <a:pos x="252" y="1147"/>
                </a:cxn>
                <a:cxn ang="0">
                  <a:pos x="297" y="1261"/>
                </a:cxn>
                <a:cxn ang="0">
                  <a:pos x="351" y="1371"/>
                </a:cxn>
                <a:cxn ang="0">
                  <a:pos x="416" y="1477"/>
                </a:cxn>
                <a:cxn ang="0">
                  <a:pos x="492" y="1578"/>
                </a:cxn>
                <a:cxn ang="0">
                  <a:pos x="576" y="1674"/>
                </a:cxn>
                <a:cxn ang="0">
                  <a:pos x="668" y="1763"/>
                </a:cxn>
                <a:cxn ang="0">
                  <a:pos x="99" y="1804"/>
                </a:cxn>
              </a:cxnLst>
              <a:rect l="0" t="0" r="r" b="b"/>
              <a:pathLst>
                <a:path w="718" h="1804">
                  <a:moveTo>
                    <a:pt x="99" y="1804"/>
                  </a:moveTo>
                  <a:lnTo>
                    <a:pt x="99" y="1804"/>
                  </a:lnTo>
                  <a:lnTo>
                    <a:pt x="77" y="1725"/>
                  </a:lnTo>
                  <a:lnTo>
                    <a:pt x="57" y="1647"/>
                  </a:lnTo>
                  <a:lnTo>
                    <a:pt x="43" y="1570"/>
                  </a:lnTo>
                  <a:lnTo>
                    <a:pt x="29" y="1492"/>
                  </a:lnTo>
                  <a:lnTo>
                    <a:pt x="18" y="1416"/>
                  </a:lnTo>
                  <a:lnTo>
                    <a:pt x="10" y="1342"/>
                  </a:lnTo>
                  <a:lnTo>
                    <a:pt x="5" y="1267"/>
                  </a:lnTo>
                  <a:lnTo>
                    <a:pt x="1" y="1195"/>
                  </a:lnTo>
                  <a:lnTo>
                    <a:pt x="0" y="1124"/>
                  </a:lnTo>
                  <a:lnTo>
                    <a:pt x="1" y="1054"/>
                  </a:lnTo>
                  <a:lnTo>
                    <a:pt x="5" y="987"/>
                  </a:lnTo>
                  <a:lnTo>
                    <a:pt x="10" y="919"/>
                  </a:lnTo>
                  <a:lnTo>
                    <a:pt x="18" y="853"/>
                  </a:lnTo>
                  <a:lnTo>
                    <a:pt x="26" y="790"/>
                  </a:lnTo>
                  <a:lnTo>
                    <a:pt x="38" y="728"/>
                  </a:lnTo>
                  <a:lnTo>
                    <a:pt x="49" y="667"/>
                  </a:lnTo>
                  <a:lnTo>
                    <a:pt x="64" y="609"/>
                  </a:lnTo>
                  <a:lnTo>
                    <a:pt x="81" y="553"/>
                  </a:lnTo>
                  <a:lnTo>
                    <a:pt x="97" y="496"/>
                  </a:lnTo>
                  <a:lnTo>
                    <a:pt x="117" y="445"/>
                  </a:lnTo>
                  <a:lnTo>
                    <a:pt x="137" y="394"/>
                  </a:lnTo>
                  <a:lnTo>
                    <a:pt x="158" y="346"/>
                  </a:lnTo>
                  <a:lnTo>
                    <a:pt x="180" y="300"/>
                  </a:lnTo>
                  <a:lnTo>
                    <a:pt x="203" y="255"/>
                  </a:lnTo>
                  <a:lnTo>
                    <a:pt x="227" y="214"/>
                  </a:lnTo>
                  <a:lnTo>
                    <a:pt x="254" y="176"/>
                  </a:lnTo>
                  <a:lnTo>
                    <a:pt x="280" y="140"/>
                  </a:lnTo>
                  <a:lnTo>
                    <a:pt x="307" y="105"/>
                  </a:lnTo>
                  <a:lnTo>
                    <a:pt x="335" y="76"/>
                  </a:lnTo>
                  <a:lnTo>
                    <a:pt x="363" y="47"/>
                  </a:lnTo>
                  <a:lnTo>
                    <a:pt x="391" y="21"/>
                  </a:lnTo>
                  <a:lnTo>
                    <a:pt x="421" y="0"/>
                  </a:lnTo>
                  <a:lnTo>
                    <a:pt x="421" y="0"/>
                  </a:lnTo>
                  <a:lnTo>
                    <a:pt x="383" y="57"/>
                  </a:lnTo>
                  <a:lnTo>
                    <a:pt x="348" y="117"/>
                  </a:lnTo>
                  <a:lnTo>
                    <a:pt x="317" y="176"/>
                  </a:lnTo>
                  <a:lnTo>
                    <a:pt x="289" y="237"/>
                  </a:lnTo>
                  <a:lnTo>
                    <a:pt x="265" y="298"/>
                  </a:lnTo>
                  <a:lnTo>
                    <a:pt x="244" y="359"/>
                  </a:lnTo>
                  <a:lnTo>
                    <a:pt x="226" y="421"/>
                  </a:lnTo>
                  <a:lnTo>
                    <a:pt x="213" y="482"/>
                  </a:lnTo>
                  <a:lnTo>
                    <a:pt x="201" y="544"/>
                  </a:lnTo>
                  <a:lnTo>
                    <a:pt x="193" y="605"/>
                  </a:lnTo>
                  <a:lnTo>
                    <a:pt x="188" y="667"/>
                  </a:lnTo>
                  <a:lnTo>
                    <a:pt x="185" y="728"/>
                  </a:lnTo>
                  <a:lnTo>
                    <a:pt x="186" y="789"/>
                  </a:lnTo>
                  <a:lnTo>
                    <a:pt x="189" y="850"/>
                  </a:lnTo>
                  <a:lnTo>
                    <a:pt x="196" y="911"/>
                  </a:lnTo>
                  <a:lnTo>
                    <a:pt x="206" y="970"/>
                  </a:lnTo>
                  <a:lnTo>
                    <a:pt x="219" y="1030"/>
                  </a:lnTo>
                  <a:lnTo>
                    <a:pt x="234" y="1089"/>
                  </a:lnTo>
                  <a:lnTo>
                    <a:pt x="252" y="1147"/>
                  </a:lnTo>
                  <a:lnTo>
                    <a:pt x="274" y="1205"/>
                  </a:lnTo>
                  <a:lnTo>
                    <a:pt x="297" y="1261"/>
                  </a:lnTo>
                  <a:lnTo>
                    <a:pt x="323" y="1317"/>
                  </a:lnTo>
                  <a:lnTo>
                    <a:pt x="351" y="1371"/>
                  </a:lnTo>
                  <a:lnTo>
                    <a:pt x="383" y="1424"/>
                  </a:lnTo>
                  <a:lnTo>
                    <a:pt x="416" y="1477"/>
                  </a:lnTo>
                  <a:lnTo>
                    <a:pt x="452" y="1528"/>
                  </a:lnTo>
                  <a:lnTo>
                    <a:pt x="492" y="1578"/>
                  </a:lnTo>
                  <a:lnTo>
                    <a:pt x="531" y="1626"/>
                  </a:lnTo>
                  <a:lnTo>
                    <a:pt x="576" y="1674"/>
                  </a:lnTo>
                  <a:lnTo>
                    <a:pt x="620" y="1718"/>
                  </a:lnTo>
                  <a:lnTo>
                    <a:pt x="668" y="1763"/>
                  </a:lnTo>
                  <a:lnTo>
                    <a:pt x="718" y="1804"/>
                  </a:lnTo>
                  <a:lnTo>
                    <a:pt x="99" y="1804"/>
                  </a:lnTo>
                  <a:lnTo>
                    <a:pt x="99" y="1804"/>
                  </a:lnTo>
                  <a:close/>
                </a:path>
              </a:pathLst>
            </a:custGeom>
            <a:solidFill>
              <a:schemeClr val="accent2">
                <a:lumMod val="60000"/>
                <a:lumOff val="40000"/>
                <a:alpha val="37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spcBef>
          <a:spcPct val="0"/>
        </a:spcBef>
        <a:buNone/>
        <a:defRPr sz="4000" kern="1200">
          <a:solidFill>
            <a:schemeClr val="accent2">
              <a:lumMod val="75000"/>
            </a:schemeClr>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accent1">
              <a:lumMod val="7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accent1">
              <a:lumMod val="7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accent1">
              <a:lumMod val="7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accent1">
              <a:lumMod val="7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accent1">
              <a:lumMod val="7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rt.grc.nasa.gov/power-in-space-propulsion/photovoltaics-power-technologies/technology-thrusts/nanomaterials-and-nanostructures-for-space-photovoltaics/"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5.bin"/></Relationships>
</file>

<file path=ppt/slides/_rels/slide24.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emf"/></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gif"/><Relationship Id="rId7" Type="http://schemas.openxmlformats.org/officeDocument/2006/relationships/image" Target="../media/image36.gif"/><Relationship Id="rId2" Type="http://schemas.openxmlformats.org/officeDocument/2006/relationships/image" Target="../media/image32.gif"/><Relationship Id="rId1" Type="http://schemas.openxmlformats.org/officeDocument/2006/relationships/slideLayout" Target="../slideLayouts/slideLayout13.xml"/><Relationship Id="rId6" Type="http://schemas.openxmlformats.org/officeDocument/2006/relationships/image" Target="../media/image35.gif"/><Relationship Id="rId5" Type="http://schemas.openxmlformats.org/officeDocument/2006/relationships/hyperlink" Target="http://www.animationlibrary.com/animation/30424/Benson_burner/" TargetMode="External"/><Relationship Id="rId4" Type="http://schemas.openxmlformats.org/officeDocument/2006/relationships/image" Target="../media/image3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8" name="Rectangle 6"/>
          <p:cNvSpPr>
            <a:spLocks noGrp="1" noChangeArrowheads="1"/>
          </p:cNvSpPr>
          <p:nvPr>
            <p:ph type="title"/>
          </p:nvPr>
        </p:nvSpPr>
        <p:spPr>
          <a:xfrm>
            <a:off x="533400" y="838200"/>
            <a:ext cx="8229600" cy="914400"/>
          </a:xfrm>
        </p:spPr>
        <p:txBody>
          <a:bodyPr>
            <a:normAutofit fontScale="90000"/>
          </a:bodyPr>
          <a:lstStyle/>
          <a:p>
            <a:r>
              <a:rPr lang="en-US" dirty="0" smtClean="0"/>
              <a:t>The Case for Innovations in </a:t>
            </a:r>
            <a:r>
              <a:rPr lang="en-US" dirty="0" err="1" smtClean="0"/>
              <a:t>Photovoltaics</a:t>
            </a:r>
            <a:r>
              <a:rPr lang="en-US" dirty="0" smtClean="0"/>
              <a:t>:  The Nanomaterial Edge</a:t>
            </a:r>
            <a:endParaRPr lang="en-US" dirty="0"/>
          </a:p>
        </p:txBody>
      </p:sp>
      <p:sp>
        <p:nvSpPr>
          <p:cNvPr id="7" name="Footer Placeholder 5"/>
          <p:cNvSpPr>
            <a:spLocks noGrp="1"/>
          </p:cNvSpPr>
          <p:nvPr>
            <p:ph type="ftr" sz="quarter" idx="11"/>
          </p:nvPr>
        </p:nvSpPr>
        <p:spPr/>
        <p:txBody>
          <a:bodyPr/>
          <a:lstStyle/>
          <a:p>
            <a:fld id="{390748FD-4A15-4648-A0EE-4DAA58161D9C}" type="slidenum">
              <a:rPr lang="en-US"/>
              <a:pPr/>
              <a:t>1</a:t>
            </a:fld>
            <a:endParaRPr lang="en-US"/>
          </a:p>
        </p:txBody>
      </p:sp>
      <p:sp>
        <p:nvSpPr>
          <p:cNvPr id="10" name="Rectangle 9"/>
          <p:cNvSpPr/>
          <p:nvPr/>
        </p:nvSpPr>
        <p:spPr>
          <a:xfrm>
            <a:off x="167951" y="2136340"/>
            <a:ext cx="8696131" cy="3416320"/>
          </a:xfrm>
          <a:prstGeom prst="rect">
            <a:avLst/>
          </a:prstGeom>
        </p:spPr>
        <p:txBody>
          <a:bodyPr wrap="square">
            <a:spAutoFit/>
          </a:bodyPr>
          <a:lstStyle/>
          <a:p>
            <a:pPr algn="ctr"/>
            <a:r>
              <a:rPr lang="en-US" b="1" dirty="0" smtClean="0"/>
              <a:t>Yaw Obeng</a:t>
            </a:r>
          </a:p>
          <a:p>
            <a:pPr algn="ctr"/>
            <a:r>
              <a:rPr lang="en-US" dirty="0" smtClean="0"/>
              <a:t>			Senior Scientist				</a:t>
            </a:r>
          </a:p>
          <a:p>
            <a:pPr algn="ctr"/>
            <a:r>
              <a:rPr lang="en-US" dirty="0" smtClean="0"/>
              <a:t> Semiconductor Electronics Division</a:t>
            </a:r>
          </a:p>
          <a:p>
            <a:pPr algn="ctr"/>
            <a:r>
              <a:rPr lang="en-US" dirty="0" smtClean="0"/>
              <a:t>Physical Measurements Laboratory</a:t>
            </a:r>
          </a:p>
          <a:p>
            <a:pPr algn="ctr"/>
            <a:endParaRPr lang="en-US" dirty="0" smtClean="0"/>
          </a:p>
          <a:p>
            <a:pPr algn="ctr"/>
            <a:r>
              <a:rPr lang="en-US" i="1" dirty="0" smtClean="0"/>
              <a:t>and</a:t>
            </a:r>
          </a:p>
          <a:p>
            <a:pPr algn="ctr"/>
            <a:endParaRPr lang="en-US" dirty="0" smtClean="0"/>
          </a:p>
          <a:p>
            <a:pPr algn="ctr"/>
            <a:r>
              <a:rPr lang="en-US" b="1" dirty="0" smtClean="0"/>
              <a:t>Kathleen Richardson</a:t>
            </a:r>
            <a:endParaRPr lang="en-US" dirty="0" smtClean="0"/>
          </a:p>
          <a:p>
            <a:pPr algn="ctr"/>
            <a:r>
              <a:rPr lang="en-US" dirty="0" smtClean="0"/>
              <a:t>School of Material Science and Engineering</a:t>
            </a:r>
          </a:p>
          <a:p>
            <a:pPr algn="ctr"/>
            <a:r>
              <a:rPr lang="en-US" dirty="0" smtClean="0"/>
              <a:t>Clemson University, Clemson, SC 29634</a:t>
            </a:r>
          </a:p>
          <a:p>
            <a:pPr algn="ctr"/>
            <a:endParaRPr lang="en-US" dirty="0" smtClean="0"/>
          </a:p>
          <a:p>
            <a:endParaRPr lang="en-US" dirty="0" smtClean="0"/>
          </a:p>
        </p:txBody>
      </p:sp>
      <p:sp>
        <p:nvSpPr>
          <p:cNvPr id="5" name="Text Box 3"/>
          <p:cNvSpPr txBox="1">
            <a:spLocks noChangeArrowheads="1"/>
          </p:cNvSpPr>
          <p:nvPr/>
        </p:nvSpPr>
        <p:spPr bwMode="auto">
          <a:xfrm>
            <a:off x="1371600" y="5726112"/>
            <a:ext cx="6400800" cy="522288"/>
          </a:xfrm>
          <a:prstGeom prst="rect">
            <a:avLst/>
          </a:prstGeom>
          <a:noFill/>
          <a:ln w="9525">
            <a:noFill/>
            <a:round/>
            <a:headEnd/>
            <a:tailEnd/>
          </a:ln>
        </p:spPr>
        <p:txBody>
          <a:bodyPr lIns="90000" tIns="46800" rIns="90000" bIns="46800">
            <a:spAutoFit/>
          </a:bodyPr>
          <a:lstStyle/>
          <a:p>
            <a:pPr>
              <a:spcBef>
                <a:spcPts val="500"/>
              </a:spcBef>
              <a:buClr>
                <a:srgbClr val="3B3B3B"/>
              </a:buClr>
              <a:buFont typeface="Arial" pitchFamily="3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800" b="1" dirty="0">
                <a:solidFill>
                  <a:srgbClr val="3B3B3B"/>
                </a:solidFill>
                <a:latin typeface="Arial" pitchFamily="34" charset="0"/>
              </a:rPr>
              <a:t>Official contribution of the National Institute of Standards and Technology; not subject to copyright in the United States.</a:t>
            </a:r>
          </a:p>
          <a:p>
            <a:pPr>
              <a:spcBef>
                <a:spcPts val="500"/>
              </a:spcBef>
              <a:buClr>
                <a:srgbClr val="3B3B3B"/>
              </a:buClr>
              <a:buFont typeface="Arial" pitchFamily="3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800" i="1" dirty="0">
                <a:solidFill>
                  <a:srgbClr val="3B3B3B"/>
                </a:solidFill>
                <a:latin typeface="Arial" pitchFamily="34" charset="0"/>
              </a:rPr>
              <a:t>Certain trademarks are identified in this paper to foster understanding. Such identification does not imply recommendation or endorsement by the National Institute of Standards and Technology.</a:t>
            </a:r>
          </a:p>
        </p:txBody>
      </p:sp>
    </p:spTree>
    <p:extLst>
      <p:ext uri="{BB962C8B-B14F-4D97-AF65-F5344CB8AC3E}">
        <p14:creationId xmlns:p14="http://schemas.microsoft.com/office/powerpoint/2010/main" xmlns="" val="1505707361"/>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8" name="Rectangle 6"/>
          <p:cNvSpPr>
            <a:spLocks noGrp="1" noChangeArrowheads="1"/>
          </p:cNvSpPr>
          <p:nvPr>
            <p:ph type="title"/>
          </p:nvPr>
        </p:nvSpPr>
        <p:spPr>
          <a:xfrm>
            <a:off x="0" y="228600"/>
            <a:ext cx="8991600" cy="914400"/>
          </a:xfrm>
        </p:spPr>
        <p:txBody>
          <a:bodyPr>
            <a:noAutofit/>
          </a:bodyPr>
          <a:lstStyle/>
          <a:p>
            <a:r>
              <a:rPr lang="en-US" sz="2800" dirty="0" smtClean="0"/>
              <a:t>The Case for Innovations in Photovoltaics:</a:t>
            </a:r>
            <a:br>
              <a:rPr lang="en-US" sz="2800" dirty="0" smtClean="0"/>
            </a:br>
            <a:r>
              <a:rPr lang="en-US" sz="2800" dirty="0" smtClean="0"/>
              <a:t>  The Nanomaterial Edge</a:t>
            </a:r>
            <a:endParaRPr lang="en-US" sz="2800" dirty="0"/>
          </a:p>
        </p:txBody>
      </p:sp>
      <p:sp>
        <p:nvSpPr>
          <p:cNvPr id="7" name="Footer Placeholder 5"/>
          <p:cNvSpPr>
            <a:spLocks noGrp="1"/>
          </p:cNvSpPr>
          <p:nvPr>
            <p:ph type="ftr" sz="quarter" idx="11"/>
          </p:nvPr>
        </p:nvSpPr>
        <p:spPr/>
        <p:txBody>
          <a:bodyPr/>
          <a:lstStyle/>
          <a:p>
            <a:fld id="{390748FD-4A15-4648-A0EE-4DAA58161D9C}" type="slidenum">
              <a:rPr lang="en-US"/>
              <a:pPr/>
              <a:t>2</a:t>
            </a:fld>
            <a:endParaRPr lang="en-US" dirty="0"/>
          </a:p>
        </p:txBody>
      </p:sp>
      <p:sp>
        <p:nvSpPr>
          <p:cNvPr id="10" name="Rectangle 9"/>
          <p:cNvSpPr/>
          <p:nvPr/>
        </p:nvSpPr>
        <p:spPr>
          <a:xfrm>
            <a:off x="167951" y="2136340"/>
            <a:ext cx="8696131" cy="4308872"/>
          </a:xfrm>
          <a:prstGeom prst="rect">
            <a:avLst/>
          </a:prstGeom>
        </p:spPr>
        <p:txBody>
          <a:bodyPr wrap="square">
            <a:spAutoFit/>
          </a:bodyPr>
          <a:lstStyle/>
          <a:p>
            <a:r>
              <a:rPr lang="en-US" sz="1600" b="1" u="sng" dirty="0" smtClean="0"/>
              <a:t>Abstract</a:t>
            </a:r>
            <a:endParaRPr lang="en-US" sz="1600" dirty="0" smtClean="0"/>
          </a:p>
          <a:p>
            <a:r>
              <a:rPr lang="en-US" sz="1600" dirty="0" smtClean="0"/>
              <a:t>The limitations of current thin film and the gaps to cost efficient photovoltaic (PV) cells will be discussed in the presentation.  This discussion will suggest ways to improve PV cell performance through the use of reduced dimension materials (e.g., </a:t>
            </a:r>
            <a:r>
              <a:rPr lang="en-US" sz="1600" dirty="0" err="1" smtClean="0"/>
              <a:t>nanomaterials</a:t>
            </a:r>
            <a:r>
              <a:rPr lang="en-US" sz="1600" dirty="0" smtClean="0"/>
              <a:t>).  The discussions will be illustrated with the use of </a:t>
            </a:r>
            <a:r>
              <a:rPr lang="en-US" sz="1600" dirty="0" err="1" smtClean="0"/>
              <a:t>plasmonics</a:t>
            </a:r>
            <a:r>
              <a:rPr lang="en-US" sz="1600" dirty="0" smtClean="0"/>
              <a:t> to concentrate light and trap light in semiconductor thin films.  Recent results from our work to engineer the special density and aspect ratios of noble metal nanoparticles in dielectric thin films will be discussed.</a:t>
            </a:r>
          </a:p>
          <a:p>
            <a:r>
              <a:rPr lang="en-US" sz="1600" dirty="0" smtClean="0"/>
              <a:t> </a:t>
            </a:r>
          </a:p>
          <a:p>
            <a:r>
              <a:rPr lang="en-US" sz="1600" dirty="0" smtClean="0"/>
              <a:t>References:</a:t>
            </a:r>
          </a:p>
          <a:p>
            <a:pPr lvl="0"/>
            <a:r>
              <a:rPr lang="en-US" sz="1600" dirty="0" smtClean="0"/>
              <a:t>Nature Materials, 9 (2010, 205</a:t>
            </a:r>
          </a:p>
          <a:p>
            <a:pPr lvl="0"/>
            <a:r>
              <a:rPr lang="en-US" sz="1600" dirty="0" smtClean="0"/>
              <a:t>Massera, J et al., Materials research Bulletin 43 (2008), 3130</a:t>
            </a:r>
          </a:p>
          <a:p>
            <a:pPr lvl="0"/>
            <a:r>
              <a:rPr lang="en-US" sz="1600" dirty="0" smtClean="0"/>
              <a:t>Massera, J. eta al, Journal of Physics and Chemistry of Solids, 71 (2010), 1634  </a:t>
            </a:r>
          </a:p>
          <a:p>
            <a:r>
              <a:rPr lang="en-US" sz="1600" dirty="0" smtClean="0"/>
              <a:t> </a:t>
            </a:r>
          </a:p>
          <a:p>
            <a:r>
              <a:rPr lang="en-US" sz="1600" dirty="0" smtClean="0"/>
              <a:t>Invited Talk to be presented at the </a:t>
            </a:r>
          </a:p>
          <a:p>
            <a:r>
              <a:rPr lang="en-US" sz="1600" dirty="0" smtClean="0"/>
              <a:t>8th Annual Tactical Power Sources Summit, January 24 - 27, 2011 - Crystal Gateway Marriott, Arlington, Virginia</a:t>
            </a:r>
          </a:p>
          <a:p>
            <a:endParaRPr lang="en-US" dirty="0" smtClean="0"/>
          </a:p>
        </p:txBody>
      </p:sp>
    </p:spTree>
    <p:extLst>
      <p:ext uri="{BB962C8B-B14F-4D97-AF65-F5344CB8AC3E}">
        <p14:creationId xmlns:p14="http://schemas.microsoft.com/office/powerpoint/2010/main" xmlns="" val="1505707361"/>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Date Placeholder 1"/>
          <p:cNvSpPr>
            <a:spLocks noGrp="1"/>
          </p:cNvSpPr>
          <p:nvPr>
            <p:ph type="dt" sz="quarter" idx="4294967295"/>
          </p:nvPr>
        </p:nvSpPr>
        <p:spPr bwMode="auto">
          <a:xfrm>
            <a:off x="8467725" y="6548438"/>
            <a:ext cx="2133600" cy="476250"/>
          </a:xfrm>
          <a:prstGeom prst="rect">
            <a:avLst/>
          </a:prstGeom>
          <a:noFill/>
          <a:ln>
            <a:miter lim="800000"/>
            <a:headEnd/>
            <a:tailEnd/>
          </a:ln>
        </p:spPr>
        <p:txBody>
          <a:bodyPr/>
          <a:lstStyle/>
          <a:p>
            <a:r>
              <a:rPr lang="en-US"/>
              <a:t>13:18 </a:t>
            </a:r>
          </a:p>
        </p:txBody>
      </p:sp>
      <p:sp>
        <p:nvSpPr>
          <p:cNvPr id="8195" name="Rectangle 2"/>
          <p:cNvSpPr>
            <a:spLocks noChangeArrowheads="1"/>
          </p:cNvSpPr>
          <p:nvPr/>
        </p:nvSpPr>
        <p:spPr bwMode="auto">
          <a:xfrm>
            <a:off x="309563" y="293688"/>
            <a:ext cx="8570912" cy="604837"/>
          </a:xfrm>
          <a:prstGeom prst="rect">
            <a:avLst/>
          </a:prstGeom>
          <a:solidFill>
            <a:schemeClr val="bg1"/>
          </a:solidFill>
          <a:ln w="9525">
            <a:noFill/>
            <a:miter lim="800000"/>
            <a:headEnd/>
            <a:tailEnd/>
          </a:ln>
        </p:spPr>
        <p:txBody>
          <a:bodyPr wrap="none" anchor="ctr"/>
          <a:lstStyle/>
          <a:p>
            <a:endParaRPr lang="en-US"/>
          </a:p>
        </p:txBody>
      </p:sp>
      <p:sp>
        <p:nvSpPr>
          <p:cNvPr id="8196" name="Text Box 5"/>
          <p:cNvSpPr txBox="1">
            <a:spLocks noChangeArrowheads="1"/>
          </p:cNvSpPr>
          <p:nvPr/>
        </p:nvSpPr>
        <p:spPr bwMode="auto">
          <a:xfrm>
            <a:off x="2765425" y="5619750"/>
            <a:ext cx="1936750" cy="366713"/>
          </a:xfrm>
          <a:prstGeom prst="rect">
            <a:avLst/>
          </a:prstGeom>
          <a:noFill/>
          <a:ln w="9525">
            <a:noFill/>
            <a:miter lim="800000"/>
            <a:headEnd/>
            <a:tailEnd/>
          </a:ln>
        </p:spPr>
        <p:txBody>
          <a:bodyPr wrap="none">
            <a:spAutoFit/>
          </a:bodyPr>
          <a:lstStyle/>
          <a:p>
            <a:pPr marL="225425" indent="-225425"/>
            <a:r>
              <a:rPr lang="en-US" i="1">
                <a:latin typeface="Frutiger 55 Roman"/>
              </a:rPr>
              <a:t>Established 1901</a:t>
            </a:r>
          </a:p>
        </p:txBody>
      </p:sp>
      <p:pic>
        <p:nvPicPr>
          <p:cNvPr id="8197" name="Picture 6" descr="centlogo_3165_sml"/>
          <p:cNvPicPr>
            <a:picLocks noChangeAspect="1" noChangeArrowheads="1"/>
          </p:cNvPicPr>
          <p:nvPr/>
        </p:nvPicPr>
        <p:blipFill>
          <a:blip r:embed="rId3" cstate="print"/>
          <a:srcRect/>
          <a:stretch>
            <a:fillRect/>
          </a:stretch>
        </p:blipFill>
        <p:spPr bwMode="auto">
          <a:xfrm>
            <a:off x="784225" y="5394325"/>
            <a:ext cx="1758950" cy="835025"/>
          </a:xfrm>
          <a:prstGeom prst="rect">
            <a:avLst/>
          </a:prstGeom>
          <a:noFill/>
          <a:ln w="9525">
            <a:noFill/>
            <a:miter lim="800000"/>
            <a:headEnd/>
            <a:tailEnd/>
          </a:ln>
        </p:spPr>
      </p:pic>
      <p:sp>
        <p:nvSpPr>
          <p:cNvPr id="8198" name="Rectangle 7"/>
          <p:cNvSpPr>
            <a:spLocks noChangeArrowheads="1"/>
          </p:cNvSpPr>
          <p:nvPr/>
        </p:nvSpPr>
        <p:spPr bwMode="auto">
          <a:xfrm>
            <a:off x="5178425" y="1619250"/>
            <a:ext cx="3789363" cy="4421188"/>
          </a:xfrm>
          <a:prstGeom prst="rect">
            <a:avLst/>
          </a:prstGeom>
          <a:noFill/>
          <a:ln w="9525">
            <a:noFill/>
            <a:miter lim="800000"/>
            <a:headEnd/>
            <a:tailEnd/>
          </a:ln>
        </p:spPr>
        <p:txBody>
          <a:bodyPr/>
          <a:lstStyle/>
          <a:p>
            <a:pPr marL="225425" indent="-225425">
              <a:spcBef>
                <a:spcPct val="20000"/>
              </a:spcBef>
              <a:buFontTx/>
              <a:buChar char="•"/>
            </a:pPr>
            <a:r>
              <a:rPr lang="en-US"/>
              <a:t>A National Laboratory of the </a:t>
            </a:r>
            <a:br>
              <a:rPr lang="en-US"/>
            </a:br>
            <a:r>
              <a:rPr lang="en-US"/>
              <a:t>U.S. Department of Commerce</a:t>
            </a:r>
          </a:p>
          <a:p>
            <a:pPr marL="225425" indent="-225425">
              <a:spcBef>
                <a:spcPct val="20000"/>
              </a:spcBef>
              <a:buFontTx/>
              <a:buChar char="•"/>
            </a:pPr>
            <a:r>
              <a:rPr lang="en-US"/>
              <a:t>3,000 employees</a:t>
            </a:r>
          </a:p>
          <a:p>
            <a:pPr marL="225425" indent="-225425">
              <a:spcBef>
                <a:spcPct val="20000"/>
              </a:spcBef>
              <a:buFontTx/>
              <a:buChar char="•"/>
            </a:pPr>
            <a:r>
              <a:rPr lang="en-US"/>
              <a:t>1,550 guest researchers</a:t>
            </a:r>
          </a:p>
          <a:p>
            <a:pPr marL="225425" indent="-225425">
              <a:spcBef>
                <a:spcPct val="20000"/>
              </a:spcBef>
              <a:buFontTx/>
              <a:buChar char="•"/>
            </a:pPr>
            <a:r>
              <a:rPr lang="en-US"/>
              <a:t>1,200 industrial partners</a:t>
            </a:r>
          </a:p>
          <a:p>
            <a:pPr marL="225425" indent="-225425">
              <a:spcBef>
                <a:spcPct val="20000"/>
              </a:spcBef>
              <a:buFontTx/>
              <a:buChar char="•"/>
            </a:pPr>
            <a:r>
              <a:rPr lang="en-US"/>
              <a:t>$800 million annual budget</a:t>
            </a:r>
          </a:p>
          <a:p>
            <a:pPr marL="225425" indent="-225425">
              <a:spcBef>
                <a:spcPct val="20000"/>
              </a:spcBef>
              <a:buFontTx/>
              <a:buChar char="•"/>
            </a:pPr>
            <a:r>
              <a:rPr lang="en-US"/>
              <a:t>$1.4 billion co-funding of </a:t>
            </a:r>
            <a:br>
              <a:rPr lang="en-US"/>
            </a:br>
            <a:r>
              <a:rPr lang="en-US"/>
              <a:t>industry R&amp;D</a:t>
            </a:r>
          </a:p>
          <a:p>
            <a:pPr marL="225425" indent="-225425">
              <a:spcBef>
                <a:spcPct val="20000"/>
              </a:spcBef>
              <a:buFontTx/>
              <a:buChar char="•"/>
            </a:pPr>
            <a:r>
              <a:rPr lang="en-US"/>
              <a:t>National measurement standards</a:t>
            </a:r>
          </a:p>
          <a:p>
            <a:pPr marL="225425" indent="-225425">
              <a:spcBef>
                <a:spcPct val="20000"/>
              </a:spcBef>
              <a:buFontTx/>
              <a:buChar char="•"/>
            </a:pPr>
            <a:r>
              <a:rPr lang="en-US"/>
              <a:t>Large-facility infrastructure:</a:t>
            </a:r>
          </a:p>
          <a:p>
            <a:pPr marL="569913" lvl="1" indent="-230188">
              <a:spcBef>
                <a:spcPct val="20000"/>
              </a:spcBef>
              <a:buFontTx/>
              <a:buChar char="–"/>
            </a:pPr>
            <a:r>
              <a:rPr lang="en-US" sz="1600"/>
              <a:t>NIST Center for Neutron Research</a:t>
            </a:r>
          </a:p>
          <a:p>
            <a:pPr marL="569913" lvl="1" indent="-230188">
              <a:spcBef>
                <a:spcPct val="20000"/>
              </a:spcBef>
              <a:buFontTx/>
              <a:buChar char="–"/>
            </a:pPr>
            <a:r>
              <a:rPr lang="en-US" sz="1600"/>
              <a:t>Synchrotron Measurement Science Group</a:t>
            </a:r>
          </a:p>
          <a:p>
            <a:pPr marL="569913" lvl="1" indent="-230188">
              <a:spcBef>
                <a:spcPct val="20000"/>
              </a:spcBef>
              <a:buFontTx/>
              <a:buChar char="–"/>
            </a:pPr>
            <a:r>
              <a:rPr lang="en-US" sz="1600"/>
              <a:t>Nanofabrication facility</a:t>
            </a:r>
          </a:p>
        </p:txBody>
      </p:sp>
      <p:grpSp>
        <p:nvGrpSpPr>
          <p:cNvPr id="2" name="Group 12"/>
          <p:cNvGrpSpPr>
            <a:grpSpLocks/>
          </p:cNvGrpSpPr>
          <p:nvPr/>
        </p:nvGrpSpPr>
        <p:grpSpPr bwMode="auto">
          <a:xfrm>
            <a:off x="100013" y="1825625"/>
            <a:ext cx="4821237" cy="2817813"/>
            <a:chOff x="63" y="1186"/>
            <a:chExt cx="3037" cy="1775"/>
          </a:xfrm>
        </p:grpSpPr>
        <p:pic>
          <p:nvPicPr>
            <p:cNvPr id="8201" name="Picture 8"/>
            <p:cNvPicPr>
              <a:picLocks noChangeAspect="1" noChangeArrowheads="1"/>
            </p:cNvPicPr>
            <p:nvPr/>
          </p:nvPicPr>
          <p:blipFill>
            <a:blip r:embed="rId4" cstate="print"/>
            <a:srcRect t="22755" r="3456" b="25252"/>
            <a:stretch>
              <a:fillRect/>
            </a:stretch>
          </p:blipFill>
          <p:spPr bwMode="auto">
            <a:xfrm>
              <a:off x="90" y="1341"/>
              <a:ext cx="3010" cy="1620"/>
            </a:xfrm>
            <a:prstGeom prst="rect">
              <a:avLst/>
            </a:prstGeom>
            <a:noFill/>
            <a:ln w="9525">
              <a:solidFill>
                <a:schemeClr val="tx1"/>
              </a:solidFill>
              <a:miter lim="800000"/>
              <a:headEnd/>
              <a:tailEnd/>
            </a:ln>
          </p:spPr>
        </p:pic>
        <p:sp>
          <p:nvSpPr>
            <p:cNvPr id="8202" name="Text Box 9"/>
            <p:cNvSpPr txBox="1">
              <a:spLocks noChangeArrowheads="1"/>
            </p:cNvSpPr>
            <p:nvPr/>
          </p:nvSpPr>
          <p:spPr bwMode="auto">
            <a:xfrm>
              <a:off x="63" y="1186"/>
              <a:ext cx="2159" cy="173"/>
            </a:xfrm>
            <a:prstGeom prst="rect">
              <a:avLst/>
            </a:prstGeom>
            <a:noFill/>
            <a:ln w="9525">
              <a:noFill/>
              <a:miter lim="800000"/>
              <a:headEnd/>
              <a:tailEnd/>
            </a:ln>
          </p:spPr>
          <p:txBody>
            <a:bodyPr wrap="none">
              <a:spAutoFit/>
            </a:bodyPr>
            <a:lstStyle/>
            <a:p>
              <a:pPr marL="225425" indent="-225425"/>
              <a:r>
                <a:rPr lang="en-US" sz="1200" i="1">
                  <a:latin typeface="Frutiger 55 Roman"/>
                </a:rPr>
                <a:t>NIST campus in Maryland near Washington DC </a:t>
              </a:r>
            </a:p>
          </p:txBody>
        </p:sp>
      </p:grpSp>
      <p:pic>
        <p:nvPicPr>
          <p:cNvPr id="8200" name="Picture 10"/>
          <p:cNvPicPr>
            <a:picLocks noChangeAspect="1" noChangeArrowheads="1"/>
          </p:cNvPicPr>
          <p:nvPr/>
        </p:nvPicPr>
        <p:blipFill>
          <a:blip r:embed="rId5" cstate="print"/>
          <a:srcRect/>
          <a:stretch>
            <a:fillRect/>
          </a:stretch>
        </p:blipFill>
        <p:spPr bwMode="auto">
          <a:xfrm>
            <a:off x="0" y="214313"/>
            <a:ext cx="9144000" cy="12271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Grp="1" noChangeArrowheads="1"/>
          </p:cNvSpPr>
          <p:nvPr>
            <p:ph type="title"/>
          </p:nvPr>
        </p:nvSpPr>
        <p:spPr bwMode="auto">
          <a:xfrm>
            <a:off x="457200" y="0"/>
            <a:ext cx="8229600" cy="914400"/>
          </a:xfrm>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a:cs typeface="ＭＳ Ｐゴシック"/>
              </a:rPr>
              <a:t>We Measure Stuff</a:t>
            </a:r>
          </a:p>
        </p:txBody>
      </p:sp>
      <p:pic>
        <p:nvPicPr>
          <p:cNvPr id="9219" name="Picture 4" descr="kelvin"/>
          <p:cNvPicPr>
            <a:picLocks noGrp="1" noChangeAspect="1" noChangeArrowheads="1"/>
          </p:cNvPicPr>
          <p:nvPr>
            <p:ph type="clipArt" sz="half" idx="1"/>
          </p:nvPr>
        </p:nvPicPr>
        <p:blipFill>
          <a:blip r:embed="rId3" cstate="print"/>
          <a:srcRect/>
          <a:stretch>
            <a:fillRect/>
          </a:stretch>
        </p:blipFill>
        <p:spPr bwMode="auto">
          <a:xfrm>
            <a:off x="1066800" y="1447800"/>
            <a:ext cx="3048000" cy="3035300"/>
          </a:xfrm>
          <a:noFill/>
          <a:ln w="38100">
            <a:solidFill>
              <a:schemeClr val="bg1"/>
            </a:solidFill>
            <a:miter lim="800000"/>
            <a:headEnd/>
            <a:tailEnd/>
          </a:ln>
        </p:spPr>
      </p:pic>
      <p:sp>
        <p:nvSpPr>
          <p:cNvPr id="9220" name="Rectangle 3"/>
          <p:cNvSpPr>
            <a:spLocks noGrp="1" noChangeArrowheads="1"/>
          </p:cNvSpPr>
          <p:nvPr>
            <p:ph type="body" sz="half" idx="2"/>
          </p:nvPr>
        </p:nvSpPr>
        <p:spPr bwMode="auto">
          <a:xfrm>
            <a:off x="4800600" y="1447800"/>
            <a:ext cx="3810000" cy="4114800"/>
          </a:xfrm>
          <a:noFill/>
          <a:ln>
            <a:miter lim="800000"/>
            <a:headEnd/>
            <a:tailEnd/>
          </a:ln>
        </p:spPr>
        <p:txBody>
          <a:bodyPr vert="horz" wrap="square" lIns="91440" tIns="45720" rIns="91440" bIns="45720" numCol="1" anchor="t" anchorCtr="0" compatLnSpc="1">
            <a:prstTxWarp prst="textNoShape">
              <a:avLst/>
            </a:prstTxWarp>
          </a:bodyPr>
          <a:lstStyle/>
          <a:p>
            <a:pPr marL="1588" indent="-1588">
              <a:spcBef>
                <a:spcPct val="0"/>
              </a:spcBef>
              <a:buClr>
                <a:schemeClr val="bg1"/>
              </a:buClr>
              <a:buFontTx/>
              <a:buNone/>
            </a:pPr>
            <a:r>
              <a:rPr lang="en-US" sz="1800" b="1" i="1" dirty="0" smtClean="0">
                <a:solidFill>
                  <a:schemeClr val="tx1"/>
                </a:solidFill>
                <a:ea typeface="ＭＳ Ｐゴシック"/>
                <a:cs typeface="ＭＳ Ｐゴシック"/>
              </a:rPr>
              <a:t>“When you can measure what you are speaking about, you know something about it. But when you cannot measure it, your knowledge is of a meager and unsatisfactory kind. It may be the beginning of knowledge, but you have scarcely advanced to the stage of science.”</a:t>
            </a:r>
          </a:p>
          <a:p>
            <a:pPr marL="1588" indent="-1588" algn="r">
              <a:spcBef>
                <a:spcPct val="50000"/>
              </a:spcBef>
              <a:buClr>
                <a:schemeClr val="bg1"/>
              </a:buClr>
              <a:buFontTx/>
              <a:buNone/>
            </a:pPr>
            <a:r>
              <a:rPr lang="en-US" sz="1800" b="1" i="1" dirty="0" smtClean="0">
                <a:solidFill>
                  <a:schemeClr val="tx1"/>
                </a:solidFill>
                <a:ea typeface="ＭＳ Ｐゴシック"/>
                <a:cs typeface="ＭＳ Ｐゴシック"/>
              </a:rPr>
              <a:t>William Thomson, Lord Kelvin</a:t>
            </a:r>
          </a:p>
          <a:p>
            <a:pPr marL="1588" indent="-1588">
              <a:spcBef>
                <a:spcPct val="0"/>
              </a:spcBef>
              <a:buClr>
                <a:schemeClr val="bg1"/>
              </a:buClr>
              <a:buFontTx/>
              <a:buNone/>
            </a:pPr>
            <a:endParaRPr lang="en-US" sz="1800" b="1" i="1" dirty="0" smtClean="0">
              <a:solidFill>
                <a:schemeClr val="tx1"/>
              </a:solidFill>
              <a:ea typeface="ＭＳ Ｐゴシック"/>
              <a:cs typeface="ＭＳ Ｐゴシック"/>
            </a:endParaRPr>
          </a:p>
          <a:p>
            <a:pPr marL="1588" indent="-1588"/>
            <a:endParaRPr lang="en-US" sz="1800" b="1" i="1" dirty="0" smtClean="0">
              <a:solidFill>
                <a:schemeClr val="tx1"/>
              </a:solidFill>
              <a:ea typeface="ＭＳ Ｐゴシック"/>
              <a:cs typeface="ＭＳ Ｐゴシック"/>
            </a:endParaRPr>
          </a:p>
        </p:txBody>
      </p:sp>
      <p:sp>
        <p:nvSpPr>
          <p:cNvPr id="9221" name="Footer Placeholder 5"/>
          <p:cNvSpPr>
            <a:spLocks noGrp="1"/>
          </p:cNvSpPr>
          <p:nvPr>
            <p:ph type="ftr" sz="quarter" idx="11"/>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7AAB0E0C-58DE-4832-802B-86D61821302F}" type="slidenum">
              <a:rPr lang="en-US" smtClean="0">
                <a:latin typeface="Arial" pitchFamily="34" charset="0"/>
                <a:ea typeface="ＭＳ Ｐゴシック"/>
                <a:cs typeface="ＭＳ Ｐゴシック"/>
              </a:rPr>
              <a:pPr/>
              <a:t>4</a:t>
            </a:fld>
            <a:endParaRPr lang="en-US" smtClean="0">
              <a:latin typeface="Arial" pitchFamily="34" charset="0"/>
              <a:ea typeface="ＭＳ Ｐゴシック"/>
              <a:cs typeface="ＭＳ Ｐゴシック"/>
            </a:endParaRPr>
          </a:p>
        </p:txBody>
      </p:sp>
      <p:sp>
        <p:nvSpPr>
          <p:cNvPr id="9222" name="Text Box 5"/>
          <p:cNvSpPr txBox="1">
            <a:spLocks noChangeArrowheads="1"/>
          </p:cNvSpPr>
          <p:nvPr/>
        </p:nvSpPr>
        <p:spPr bwMode="auto">
          <a:xfrm>
            <a:off x="1600200" y="914400"/>
            <a:ext cx="5867400" cy="366713"/>
          </a:xfrm>
          <a:prstGeom prst="rect">
            <a:avLst/>
          </a:prstGeom>
          <a:noFill/>
          <a:ln w="9525" algn="ctr">
            <a:noFill/>
            <a:miter lim="800000"/>
            <a:headEnd/>
            <a:tailEnd/>
          </a:ln>
        </p:spPr>
        <p:txBody>
          <a:bodyPr>
            <a:spAutoFit/>
          </a:bodyPr>
          <a:lstStyle/>
          <a:p>
            <a:pPr>
              <a:spcBef>
                <a:spcPct val="50000"/>
              </a:spcBef>
            </a:pPr>
            <a:r>
              <a:rPr lang="en-US" b="1" i="1" dirty="0"/>
              <a:t>The science of measurement; a system of mea</a:t>
            </a:r>
            <a:r>
              <a:rPr lang="en-US" dirty="0"/>
              <a:t>sures</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9" name="Rectangle 5"/>
          <p:cNvSpPr>
            <a:spLocks noGrp="1" noChangeArrowheads="1"/>
          </p:cNvSpPr>
          <p:nvPr>
            <p:ph type="title"/>
          </p:nvPr>
        </p:nvSpPr>
        <p:spPr>
          <a:xfrm>
            <a:off x="457200" y="0"/>
            <a:ext cx="8229600" cy="1143000"/>
          </a:xfrm>
        </p:spPr>
        <p:txBody>
          <a:bodyPr/>
          <a:lstStyle/>
          <a:p>
            <a:r>
              <a:rPr lang="en-US"/>
              <a:t>NIST Core Roles</a:t>
            </a:r>
          </a:p>
        </p:txBody>
      </p:sp>
      <p:sp>
        <p:nvSpPr>
          <p:cNvPr id="528387" name="Rectangle 3"/>
          <p:cNvSpPr>
            <a:spLocks noGrp="1" noChangeArrowheads="1"/>
          </p:cNvSpPr>
          <p:nvPr>
            <p:ph sz="half" idx="1"/>
          </p:nvPr>
        </p:nvSpPr>
        <p:spPr>
          <a:xfrm>
            <a:off x="533400" y="1219200"/>
            <a:ext cx="3810000" cy="4114800"/>
          </a:xfrm>
        </p:spPr>
        <p:txBody>
          <a:bodyPr/>
          <a:lstStyle/>
          <a:p>
            <a:r>
              <a:rPr lang="en-US" sz="2400" dirty="0">
                <a:solidFill>
                  <a:schemeClr val="tx1"/>
                </a:solidFill>
              </a:rPr>
              <a:t>measurements and standards</a:t>
            </a:r>
          </a:p>
          <a:p>
            <a:pPr lvl="1"/>
            <a:r>
              <a:rPr lang="en-US" sz="2000" dirty="0">
                <a:solidFill>
                  <a:schemeClr val="tx1"/>
                </a:solidFill>
              </a:rPr>
              <a:t>methods</a:t>
            </a:r>
          </a:p>
          <a:p>
            <a:pPr lvl="1"/>
            <a:r>
              <a:rPr lang="en-US" sz="2000" dirty="0">
                <a:solidFill>
                  <a:schemeClr val="tx1"/>
                </a:solidFill>
              </a:rPr>
              <a:t>techniques</a:t>
            </a:r>
          </a:p>
          <a:p>
            <a:pPr lvl="1"/>
            <a:r>
              <a:rPr lang="en-US" sz="2000" dirty="0">
                <a:solidFill>
                  <a:schemeClr val="tx1"/>
                </a:solidFill>
              </a:rPr>
              <a:t>instruments and tools</a:t>
            </a:r>
          </a:p>
          <a:p>
            <a:pPr lvl="1"/>
            <a:r>
              <a:rPr lang="en-US" sz="2000" dirty="0">
                <a:solidFill>
                  <a:schemeClr val="tx1"/>
                </a:solidFill>
              </a:rPr>
              <a:t>reference materials</a:t>
            </a:r>
          </a:p>
          <a:p>
            <a:pPr lvl="1"/>
            <a:r>
              <a:rPr lang="en-US" sz="2000" dirty="0">
                <a:solidFill>
                  <a:schemeClr val="tx1"/>
                </a:solidFill>
              </a:rPr>
              <a:t>traceability</a:t>
            </a:r>
          </a:p>
        </p:txBody>
      </p:sp>
      <p:sp>
        <p:nvSpPr>
          <p:cNvPr id="528388" name="Rectangle 4"/>
          <p:cNvSpPr>
            <a:spLocks noGrp="1" noChangeArrowheads="1"/>
          </p:cNvSpPr>
          <p:nvPr>
            <p:ph sz="half" idx="2"/>
          </p:nvPr>
        </p:nvSpPr>
        <p:spPr>
          <a:xfrm>
            <a:off x="4953000" y="1295400"/>
            <a:ext cx="3810000" cy="4114800"/>
          </a:xfrm>
        </p:spPr>
        <p:txBody>
          <a:bodyPr/>
          <a:lstStyle/>
          <a:p>
            <a:r>
              <a:rPr lang="en-US" sz="2400" dirty="0">
                <a:solidFill>
                  <a:schemeClr val="tx1"/>
                </a:solidFill>
              </a:rPr>
              <a:t>critically evaluated data</a:t>
            </a:r>
          </a:p>
          <a:p>
            <a:pPr lvl="1"/>
            <a:r>
              <a:rPr lang="en-US" sz="2000" dirty="0">
                <a:solidFill>
                  <a:schemeClr val="tx1"/>
                </a:solidFill>
              </a:rPr>
              <a:t>foundation for models and simulations</a:t>
            </a:r>
          </a:p>
          <a:p>
            <a:pPr lvl="2"/>
            <a:r>
              <a:rPr lang="en-US" sz="1800" dirty="0">
                <a:solidFill>
                  <a:schemeClr val="tx1"/>
                </a:solidFill>
              </a:rPr>
              <a:t>predict properties and function of materials</a:t>
            </a:r>
          </a:p>
          <a:p>
            <a:pPr lvl="2"/>
            <a:r>
              <a:rPr lang="en-US" sz="1800" dirty="0" err="1">
                <a:solidFill>
                  <a:schemeClr val="tx1"/>
                </a:solidFill>
              </a:rPr>
              <a:t>scaleable</a:t>
            </a:r>
            <a:r>
              <a:rPr lang="en-US" sz="1800" dirty="0">
                <a:solidFill>
                  <a:schemeClr val="tx1"/>
                </a:solidFill>
              </a:rPr>
              <a:t> models</a:t>
            </a:r>
          </a:p>
          <a:p>
            <a:pPr lvl="1"/>
            <a:r>
              <a:rPr lang="en-US" sz="2000" dirty="0">
                <a:solidFill>
                  <a:schemeClr val="tx1"/>
                </a:solidFill>
              </a:rPr>
              <a:t>tools for validation</a:t>
            </a:r>
          </a:p>
        </p:txBody>
      </p:sp>
      <p:sp>
        <p:nvSpPr>
          <p:cNvPr id="6" name="Footer Placeholder 5"/>
          <p:cNvSpPr>
            <a:spLocks noGrp="1"/>
          </p:cNvSpPr>
          <p:nvPr>
            <p:ph type="ftr" sz="quarter" idx="4294967295"/>
          </p:nvPr>
        </p:nvSpPr>
        <p:spPr>
          <a:xfrm>
            <a:off x="3124200" y="6356350"/>
            <a:ext cx="2895600" cy="365125"/>
          </a:xfrm>
          <a:prstGeom prst="rect">
            <a:avLst/>
          </a:prstGeom>
        </p:spPr>
        <p:txBody>
          <a:bodyPr/>
          <a:lstStyle/>
          <a:p>
            <a:fld id="{AA200FC2-B78A-4C1C-81AE-A73D182B2B1D}" type="slidenum">
              <a:rPr lang="en-US"/>
              <a:pPr/>
              <a:t>5</a:t>
            </a:fld>
            <a:endParaRPr lang="en-US"/>
          </a:p>
        </p:txBody>
      </p:sp>
    </p:spTree>
    <p:extLst>
      <p:ext uri="{BB962C8B-B14F-4D97-AF65-F5344CB8AC3E}">
        <p14:creationId xmlns:p14="http://schemas.microsoft.com/office/powerpoint/2010/main" xmlns="" val="4019237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457200" y="0"/>
            <a:ext cx="8077200" cy="527050"/>
          </a:xfrm>
          <a:prstGeom prst="rect">
            <a:avLst/>
          </a:prstGeom>
          <a:noFill/>
          <a:ln w="9525">
            <a:noFill/>
            <a:miter lim="800000"/>
            <a:headEnd/>
            <a:tailEnd/>
          </a:ln>
        </p:spPr>
        <p:txBody>
          <a:bodyPr anchor="ctr"/>
          <a:lstStyle/>
          <a:p>
            <a:r>
              <a:rPr lang="en-US" sz="2400">
                <a:solidFill>
                  <a:schemeClr val="accent2"/>
                </a:solidFill>
              </a:rPr>
              <a:t>The Energy Challenge</a:t>
            </a:r>
            <a:endParaRPr lang="en-US" sz="2400" i="1">
              <a:solidFill>
                <a:schemeClr val="accent2"/>
              </a:solidFill>
            </a:endParaRPr>
          </a:p>
        </p:txBody>
      </p:sp>
      <p:sp>
        <p:nvSpPr>
          <p:cNvPr id="11267" name="Line 5"/>
          <p:cNvSpPr>
            <a:spLocks noChangeShapeType="1"/>
          </p:cNvSpPr>
          <p:nvPr/>
        </p:nvSpPr>
        <p:spPr bwMode="auto">
          <a:xfrm>
            <a:off x="457200" y="1219200"/>
            <a:ext cx="8077200" cy="0"/>
          </a:xfrm>
          <a:prstGeom prst="line">
            <a:avLst/>
          </a:prstGeom>
          <a:noFill/>
          <a:ln w="19050">
            <a:solidFill>
              <a:schemeClr val="tx2"/>
            </a:solidFill>
            <a:round/>
            <a:headEnd/>
            <a:tailEnd/>
          </a:ln>
        </p:spPr>
        <p:txBody>
          <a:bodyPr wrap="none" anchor="ctr"/>
          <a:lstStyle/>
          <a:p>
            <a:endParaRPr lang="en-US"/>
          </a:p>
        </p:txBody>
      </p:sp>
      <p:sp>
        <p:nvSpPr>
          <p:cNvPr id="11268" name="Slide Number Placeholder 4"/>
          <p:cNvSpPr txBox="1">
            <a:spLocks noGrp="1"/>
          </p:cNvSpPr>
          <p:nvPr/>
        </p:nvSpPr>
        <p:spPr bwMode="auto">
          <a:xfrm>
            <a:off x="6819900" y="6553200"/>
            <a:ext cx="2133600" cy="476250"/>
          </a:xfrm>
          <a:prstGeom prst="rect">
            <a:avLst/>
          </a:prstGeom>
          <a:noFill/>
          <a:ln w="9525">
            <a:noFill/>
            <a:miter lim="800000"/>
            <a:headEnd/>
            <a:tailEnd/>
          </a:ln>
        </p:spPr>
        <p:txBody>
          <a:bodyPr/>
          <a:lstStyle/>
          <a:p>
            <a:pPr algn="r" eaLnBrk="0" hangingPunct="0"/>
            <a:fld id="{01A3BA5D-6F34-44E8-B1E7-D076C0541AFD}" type="slidenum">
              <a:rPr lang="en-US" sz="1400"/>
              <a:pPr algn="r" eaLnBrk="0" hangingPunct="0"/>
              <a:t>6</a:t>
            </a:fld>
            <a:endParaRPr lang="en-US" sz="1400"/>
          </a:p>
        </p:txBody>
      </p:sp>
      <p:sp>
        <p:nvSpPr>
          <p:cNvPr id="11269" name="Rectangle 7"/>
          <p:cNvSpPr>
            <a:spLocks noChangeArrowheads="1"/>
          </p:cNvSpPr>
          <p:nvPr/>
        </p:nvSpPr>
        <p:spPr bwMode="auto">
          <a:xfrm>
            <a:off x="381000" y="1447800"/>
            <a:ext cx="8534400" cy="4856163"/>
          </a:xfrm>
          <a:prstGeom prst="rect">
            <a:avLst/>
          </a:prstGeom>
          <a:noFill/>
          <a:ln w="9525">
            <a:noFill/>
            <a:miter lim="800000"/>
            <a:headEnd/>
            <a:tailEnd/>
          </a:ln>
        </p:spPr>
        <p:txBody>
          <a:bodyPr>
            <a:spAutoFit/>
          </a:bodyPr>
          <a:lstStyle/>
          <a:p>
            <a:pPr>
              <a:spcBef>
                <a:spcPct val="20000"/>
              </a:spcBef>
              <a:buClr>
                <a:srgbClr val="BFFFE2"/>
              </a:buClr>
              <a:buSzPct val="85000"/>
              <a:buFont typeface="Wingdings" pitchFamily="2" charset="2"/>
              <a:buNone/>
            </a:pPr>
            <a:r>
              <a:rPr lang="en-US">
                <a:solidFill>
                  <a:schemeClr val="tx2"/>
                </a:solidFill>
              </a:rPr>
              <a:t>Global Energy Resources: </a:t>
            </a:r>
          </a:p>
          <a:p>
            <a:pPr lvl="1" indent="-225425">
              <a:spcBef>
                <a:spcPct val="20000"/>
              </a:spcBef>
              <a:buClr>
                <a:schemeClr val="tx1"/>
              </a:buClr>
              <a:buSzPct val="85000"/>
              <a:buFontTx/>
              <a:buChar char="•"/>
            </a:pPr>
            <a:r>
              <a:rPr lang="en-US" sz="1600">
                <a:solidFill>
                  <a:schemeClr val="tx2"/>
                </a:solidFill>
              </a:rPr>
              <a:t>Economic growth and expanding population will double the world’s demand for energy by 2050 and triple it by the end of the century, even with aggressive conservation efforts. Current usage is 13 TW.</a:t>
            </a:r>
          </a:p>
          <a:p>
            <a:pPr lvl="1" indent="-225425">
              <a:spcBef>
                <a:spcPct val="20000"/>
              </a:spcBef>
              <a:buClr>
                <a:schemeClr val="tx1"/>
              </a:buClr>
              <a:buSzPct val="85000"/>
              <a:buFontTx/>
              <a:buChar char="•"/>
            </a:pPr>
            <a:r>
              <a:rPr lang="en-US" sz="1600">
                <a:solidFill>
                  <a:schemeClr val="tx2"/>
                </a:solidFill>
              </a:rPr>
              <a:t>The threat of climate change imposes requirements on future energy sources.  </a:t>
            </a:r>
          </a:p>
          <a:p>
            <a:pPr lvl="1" indent="-225425">
              <a:spcBef>
                <a:spcPct val="20000"/>
              </a:spcBef>
              <a:buClr>
                <a:schemeClr val="tx1"/>
              </a:buClr>
              <a:buSzPct val="85000"/>
            </a:pPr>
            <a:r>
              <a:rPr lang="en-US" sz="1600">
                <a:solidFill>
                  <a:schemeClr val="tx2"/>
                </a:solidFill>
              </a:rPr>
              <a:t>	Three prominent options:</a:t>
            </a:r>
          </a:p>
          <a:p>
            <a:pPr lvl="2">
              <a:spcBef>
                <a:spcPct val="20000"/>
              </a:spcBef>
              <a:buClr>
                <a:schemeClr val="tx1"/>
              </a:buClr>
              <a:buSzPct val="85000"/>
              <a:buFontTx/>
              <a:buChar char="•"/>
            </a:pPr>
            <a:r>
              <a:rPr lang="en-US" sz="1600">
                <a:solidFill>
                  <a:schemeClr val="tx2"/>
                </a:solidFill>
              </a:rPr>
              <a:t>Fossil fuel use with carbon sequestration </a:t>
            </a:r>
          </a:p>
          <a:p>
            <a:pPr lvl="2">
              <a:spcBef>
                <a:spcPct val="20000"/>
              </a:spcBef>
              <a:buClr>
                <a:schemeClr val="tx1"/>
              </a:buClr>
              <a:buSzPct val="85000"/>
              <a:buFontTx/>
              <a:buChar char="•"/>
            </a:pPr>
            <a:r>
              <a:rPr lang="en-US" sz="1600">
                <a:solidFill>
                  <a:schemeClr val="tx2"/>
                </a:solidFill>
              </a:rPr>
              <a:t>Nuclear power </a:t>
            </a:r>
          </a:p>
          <a:p>
            <a:pPr lvl="2">
              <a:spcBef>
                <a:spcPct val="20000"/>
              </a:spcBef>
              <a:buClr>
                <a:schemeClr val="tx1"/>
              </a:buClr>
              <a:buSzPct val="85000"/>
              <a:buFontTx/>
              <a:buChar char="•"/>
            </a:pPr>
            <a:r>
              <a:rPr lang="en-US" sz="1600">
                <a:solidFill>
                  <a:schemeClr val="tx2"/>
                </a:solidFill>
              </a:rPr>
              <a:t>Renewable energy resources:</a:t>
            </a:r>
          </a:p>
          <a:p>
            <a:pPr lvl="3">
              <a:spcBef>
                <a:spcPct val="20000"/>
              </a:spcBef>
              <a:buClr>
                <a:schemeClr val="tx1"/>
              </a:buClr>
              <a:buSzPct val="85000"/>
            </a:pPr>
            <a:r>
              <a:rPr lang="en-US" sz="1600">
                <a:solidFill>
                  <a:schemeClr val="tx2"/>
                </a:solidFill>
              </a:rPr>
              <a:t> hydroelectric, tides and ocean currents, geothermal, wind, and solar</a:t>
            </a:r>
          </a:p>
          <a:p>
            <a:pPr>
              <a:spcBef>
                <a:spcPct val="20000"/>
              </a:spcBef>
              <a:buClr>
                <a:schemeClr val="tx1"/>
              </a:buClr>
              <a:buSzPct val="85000"/>
            </a:pPr>
            <a:r>
              <a:rPr lang="en-US">
                <a:solidFill>
                  <a:schemeClr val="tx2"/>
                </a:solidFill>
              </a:rPr>
              <a:t>Solar Energy:</a:t>
            </a:r>
          </a:p>
          <a:p>
            <a:pPr lvl="1" indent="-225425">
              <a:spcBef>
                <a:spcPct val="20000"/>
              </a:spcBef>
              <a:buClr>
                <a:schemeClr val="tx1"/>
              </a:buClr>
              <a:buSzPct val="85000"/>
              <a:buFontTx/>
              <a:buChar char="•"/>
            </a:pPr>
            <a:r>
              <a:rPr lang="en-US" sz="1600"/>
              <a:t>More energy from sunlight strikes the earth in 1 hour (4.3 x 10</a:t>
            </a:r>
            <a:r>
              <a:rPr lang="en-US" sz="1600" baseline="30000"/>
              <a:t>20</a:t>
            </a:r>
            <a:r>
              <a:rPr lang="en-US" sz="1600"/>
              <a:t>J) than all the energy currently consumed on the planet in a year (4.1 x 10</a:t>
            </a:r>
            <a:r>
              <a:rPr lang="en-US" sz="1600" baseline="30000"/>
              <a:t>20</a:t>
            </a:r>
            <a:r>
              <a:rPr lang="en-US" sz="1600"/>
              <a:t>J).</a:t>
            </a:r>
          </a:p>
          <a:p>
            <a:pPr lvl="1" indent="-225425">
              <a:spcBef>
                <a:spcPct val="20000"/>
              </a:spcBef>
              <a:buClr>
                <a:schemeClr val="tx1"/>
              </a:buClr>
              <a:buSzPct val="85000"/>
              <a:buFontTx/>
              <a:buChar char="•"/>
            </a:pPr>
            <a:r>
              <a:rPr lang="en-US" sz="1600"/>
              <a:t>Sunlight is readily available, free from geopolitical tension and not a threat to the environment through pollution or to the climate through greenhouse gas emissions.</a:t>
            </a:r>
          </a:p>
          <a:p>
            <a:pPr lvl="1" indent="-225425">
              <a:spcBef>
                <a:spcPct val="20000"/>
              </a:spcBef>
              <a:buClr>
                <a:schemeClr val="tx1"/>
              </a:buClr>
              <a:buSzPct val="85000"/>
              <a:buFontTx/>
              <a:buChar char="•"/>
            </a:pPr>
            <a:r>
              <a:rPr lang="en-US" sz="1600">
                <a:solidFill>
                  <a:schemeClr val="tx2"/>
                </a:solidFill>
              </a:rPr>
              <a:t>However, solar energy is diffuse and intermittent; effective collection, storage, and distribution are critical to matching supply with demand.</a:t>
            </a:r>
            <a:endParaRPr lang="en-US" sz="160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bwMode="auto">
          <a:xfrm>
            <a:off x="457200" y="173038"/>
            <a:ext cx="8229600" cy="417512"/>
          </a:xfrm>
          <a:noFill/>
          <a:ln>
            <a:miter lim="800000"/>
            <a:headEnd/>
            <a:tailEnd/>
          </a:ln>
        </p:spPr>
        <p:txBody>
          <a:bodyPr wrap="square" lIns="91440" tIns="45720" rIns="91440" bIns="45720" numCol="1" anchor="t" anchorCtr="0" compatLnSpc="1">
            <a:prstTxWarp prst="textNoShape">
              <a:avLst/>
            </a:prstTxWarp>
            <a:normAutofit fontScale="90000"/>
          </a:bodyPr>
          <a:lstStyle/>
          <a:p>
            <a:pPr algn="ctr"/>
            <a:r>
              <a:rPr lang="en-US" sz="2800" smtClean="0">
                <a:ea typeface="ＭＳ Ｐゴシック"/>
                <a:cs typeface="ＭＳ Ｐゴシック"/>
              </a:rPr>
              <a:t>The Basic Ideas of PV</a:t>
            </a:r>
          </a:p>
        </p:txBody>
      </p:sp>
      <p:sp>
        <p:nvSpPr>
          <p:cNvPr id="12291" name="Footer Placeholder 3"/>
          <p:cNvSpPr>
            <a:spLocks noGrp="1"/>
          </p:cNvSpPr>
          <p:nvPr>
            <p:ph type="ftr" sz="quarter" idx="4294967295"/>
          </p:nvPr>
        </p:nvSpPr>
        <p:spPr bwMode="auto">
          <a:xfrm>
            <a:off x="3124200" y="6356350"/>
            <a:ext cx="2895600" cy="365125"/>
          </a:xfrm>
          <a:prstGeom prst="rect">
            <a:avLst/>
          </a:prstGeom>
          <a:noFill/>
          <a:ln>
            <a:miter lim="800000"/>
            <a:headEnd/>
            <a:tailEnd/>
          </a:ln>
        </p:spPr>
        <p:txBody>
          <a:bodyPr/>
          <a:lstStyle/>
          <a:p>
            <a:fld id="{8C1FDC9B-4636-421F-B245-03A068F7CA1D}" type="slidenum">
              <a:rPr lang="en-US"/>
              <a:pPr/>
              <a:t>7</a:t>
            </a:fld>
            <a:endParaRPr lang="en-US"/>
          </a:p>
        </p:txBody>
      </p:sp>
      <p:pic>
        <p:nvPicPr>
          <p:cNvPr id="12292" name="Picture 2"/>
          <p:cNvPicPr>
            <a:picLocks noChangeAspect="1" noChangeArrowheads="1"/>
          </p:cNvPicPr>
          <p:nvPr/>
        </p:nvPicPr>
        <p:blipFill>
          <a:blip r:embed="rId2" cstate="print"/>
          <a:srcRect/>
          <a:stretch>
            <a:fillRect/>
          </a:stretch>
        </p:blipFill>
        <p:spPr bwMode="auto">
          <a:xfrm>
            <a:off x="5541963" y="1776413"/>
            <a:ext cx="3054350" cy="2887662"/>
          </a:xfrm>
          <a:prstGeom prst="rect">
            <a:avLst/>
          </a:prstGeom>
          <a:noFill/>
          <a:ln w="9525">
            <a:noFill/>
            <a:miter lim="800000"/>
            <a:headEnd/>
            <a:tailEnd/>
          </a:ln>
        </p:spPr>
      </p:pic>
      <p:pic>
        <p:nvPicPr>
          <p:cNvPr id="12293" name="Picture 3"/>
          <p:cNvPicPr>
            <a:picLocks noChangeAspect="1" noChangeArrowheads="1"/>
          </p:cNvPicPr>
          <p:nvPr/>
        </p:nvPicPr>
        <p:blipFill>
          <a:blip r:embed="rId3" cstate="print"/>
          <a:srcRect/>
          <a:stretch>
            <a:fillRect/>
          </a:stretch>
        </p:blipFill>
        <p:spPr bwMode="auto">
          <a:xfrm>
            <a:off x="628650" y="1576388"/>
            <a:ext cx="5114925"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oter Placeholder 1"/>
          <p:cNvSpPr>
            <a:spLocks noGrp="1"/>
          </p:cNvSpPr>
          <p:nvPr>
            <p:ph type="ftr" sz="quarter" idx="4294967295"/>
          </p:nvPr>
        </p:nvSpPr>
        <p:spPr bwMode="auto">
          <a:xfrm>
            <a:off x="3124200" y="6356350"/>
            <a:ext cx="2895600" cy="365125"/>
          </a:xfrm>
          <a:prstGeom prst="rect">
            <a:avLst/>
          </a:prstGeom>
          <a:noFill/>
          <a:ln>
            <a:miter lim="800000"/>
            <a:headEnd/>
            <a:tailEnd/>
          </a:ln>
        </p:spPr>
        <p:txBody>
          <a:bodyPr/>
          <a:lstStyle/>
          <a:p>
            <a:fld id="{A64FADAF-15A4-42F0-A01C-E5173A9538D8}" type="slidenum">
              <a:rPr lang="en-US"/>
              <a:pPr/>
              <a:t>8</a:t>
            </a:fld>
            <a:endParaRPr lang="en-US"/>
          </a:p>
        </p:txBody>
      </p:sp>
      <p:sp>
        <p:nvSpPr>
          <p:cNvPr id="32771" name="TextBox 2"/>
          <p:cNvSpPr txBox="1">
            <a:spLocks noChangeArrowheads="1"/>
          </p:cNvSpPr>
          <p:nvPr/>
        </p:nvSpPr>
        <p:spPr bwMode="auto">
          <a:xfrm>
            <a:off x="449263" y="4398963"/>
            <a:ext cx="8235950" cy="522287"/>
          </a:xfrm>
          <a:prstGeom prst="rect">
            <a:avLst/>
          </a:prstGeom>
          <a:noFill/>
          <a:ln w="9525">
            <a:noFill/>
            <a:miter lim="800000"/>
            <a:headEnd/>
            <a:tailEnd/>
          </a:ln>
        </p:spPr>
        <p:txBody>
          <a:bodyPr wrap="none">
            <a:spAutoFit/>
          </a:bodyPr>
          <a:lstStyle/>
          <a:p>
            <a:pPr>
              <a:buFont typeface="Wingdings" pitchFamily="2" charset="2"/>
              <a:buChar char="à"/>
            </a:pPr>
            <a:r>
              <a:rPr lang="en-US" sz="2800">
                <a:solidFill>
                  <a:srgbClr val="FF0000"/>
                </a:solidFill>
                <a:sym typeface="Wingdings" pitchFamily="2" charset="2"/>
              </a:rPr>
              <a:t>We Need New and “Out of The Box” Innovations</a:t>
            </a:r>
          </a:p>
        </p:txBody>
      </p:sp>
      <p:sp>
        <p:nvSpPr>
          <p:cNvPr id="32772" name="TextBox 3"/>
          <p:cNvSpPr txBox="1">
            <a:spLocks noChangeArrowheads="1"/>
          </p:cNvSpPr>
          <p:nvPr/>
        </p:nvSpPr>
        <p:spPr bwMode="auto">
          <a:xfrm>
            <a:off x="415925" y="0"/>
            <a:ext cx="7989888" cy="584200"/>
          </a:xfrm>
          <a:prstGeom prst="rect">
            <a:avLst/>
          </a:prstGeom>
          <a:noFill/>
          <a:ln w="9525">
            <a:noFill/>
            <a:miter lim="800000"/>
            <a:headEnd/>
            <a:tailEnd/>
          </a:ln>
        </p:spPr>
        <p:txBody>
          <a:bodyPr>
            <a:spAutoFit/>
          </a:bodyPr>
          <a:lstStyle/>
          <a:p>
            <a:pPr algn="ctr"/>
            <a:r>
              <a:rPr lang="en-US" sz="3200"/>
              <a:t>…Fix The Gaps for Improved PV Systems</a:t>
            </a:r>
          </a:p>
        </p:txBody>
      </p:sp>
      <p:sp>
        <p:nvSpPr>
          <p:cNvPr id="32773" name="TextBox 4"/>
          <p:cNvSpPr txBox="1">
            <a:spLocks noChangeArrowheads="1"/>
          </p:cNvSpPr>
          <p:nvPr/>
        </p:nvSpPr>
        <p:spPr bwMode="auto">
          <a:xfrm>
            <a:off x="120650" y="1385888"/>
            <a:ext cx="8774113" cy="3046412"/>
          </a:xfrm>
          <a:prstGeom prst="rect">
            <a:avLst/>
          </a:prstGeom>
          <a:noFill/>
          <a:ln w="9525">
            <a:noFill/>
            <a:miter lim="800000"/>
            <a:headEnd/>
            <a:tailEnd/>
          </a:ln>
        </p:spPr>
        <p:txBody>
          <a:bodyPr>
            <a:spAutoFit/>
          </a:bodyPr>
          <a:lstStyle/>
          <a:p>
            <a:pPr marL="342900" indent="-342900" algn="just">
              <a:buFontTx/>
              <a:buAutoNum type="arabicPeriod"/>
            </a:pPr>
            <a:r>
              <a:rPr lang="en-US" sz="3200"/>
              <a:t>Engineered materials</a:t>
            </a:r>
          </a:p>
          <a:p>
            <a:pPr marL="342900" indent="-342900" algn="just">
              <a:buFontTx/>
              <a:buAutoNum type="arabicPeriod"/>
            </a:pPr>
            <a:r>
              <a:rPr lang="en-US" sz="3200"/>
              <a:t>Integration</a:t>
            </a:r>
          </a:p>
          <a:p>
            <a:pPr marL="342900" indent="-342900" algn="just">
              <a:buFontTx/>
              <a:buAutoNum type="arabicPeriod"/>
            </a:pPr>
            <a:r>
              <a:rPr lang="en-US" sz="3200"/>
              <a:t>Manufacturability</a:t>
            </a:r>
          </a:p>
          <a:p>
            <a:pPr marL="342900" indent="-342900" algn="just">
              <a:buFontTx/>
              <a:buAutoNum type="arabicPeriod"/>
            </a:pPr>
            <a:r>
              <a:rPr lang="en-US" sz="3200"/>
              <a:t>Reliability</a:t>
            </a:r>
          </a:p>
          <a:p>
            <a:pPr marL="342900" indent="-342900" algn="just">
              <a:buFontTx/>
              <a:buAutoNum type="arabicPeriod"/>
            </a:pPr>
            <a:r>
              <a:rPr lang="en-US" sz="3200"/>
              <a:t>Storage</a:t>
            </a:r>
          </a:p>
          <a:p>
            <a:pPr marL="342900" indent="-342900" algn="just">
              <a:buFontTx/>
              <a:buAutoNum type="arabicPeriod"/>
            </a:pPr>
            <a:r>
              <a:rPr lang="en-US" sz="3200"/>
              <a:t>ESH (Make it green)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Reduction</a:t>
            </a:r>
            <a:endParaRPr lang="en-US" dirty="0"/>
          </a:p>
        </p:txBody>
      </p:sp>
      <p:sp>
        <p:nvSpPr>
          <p:cNvPr id="4" name="Rectangle 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79350" tIns="23995440" rIns="426903" bIns="-171396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rPr>
              <a:t>worldwide electricity consumption of 17 </a:t>
            </a:r>
            <a:r>
              <a:rPr kumimoji="0" lang="en-US" b="0" i="0" u="none" strike="noStrike" cap="none" normalizeH="0" baseline="0" smtClean="0">
                <a:ln>
                  <a:noFill/>
                </a:ln>
                <a:solidFill>
                  <a:schemeClr val="tx1"/>
                </a:solidFill>
                <a:effectLst/>
                <a:latin typeface="Arial" pitchFamily="34" charset="0"/>
              </a:rPr>
              <a:t>0</a:t>
            </a:r>
            <a:r>
              <a:rPr kumimoji="0" lang="en-US" sz="1800" b="0" i="0" u="none" strike="noStrike" cap="none" normalizeH="0" baseline="0" smtClean="0">
                <a:ln>
                  <a:noFill/>
                </a:ln>
                <a:solidFill>
                  <a:schemeClr val="tx1"/>
                </a:solidFill>
                <a:effectLst/>
                <a:latin typeface="Arial" pitchFamily="34" charset="0"/>
              </a:rPr>
              <a:t>00 TWh, of which nine have the potential for a significant cost reduction over crystalline silicon. We identify a large material extraction cost (cents/watt) gap between leading thin film materials and a number of unconventional solar cell candidates including FeS</a:t>
            </a:r>
            <a:r>
              <a:rPr kumimoji="0" lang="en-US" sz="8800" b="0" i="0" u="none" strike="noStrike" cap="none" normalizeH="0" baseline="-30000" smtClean="0">
                <a:ln>
                  <a:noFill/>
                </a:ln>
                <a:solidFill>
                  <a:schemeClr val="tx1"/>
                </a:solidFill>
                <a:effectLst/>
                <a:latin typeface="Arial" pitchFamily="34" charset="0"/>
              </a:rPr>
              <a:t>2</a:t>
            </a:r>
            <a:r>
              <a:rPr kumimoji="0" lang="en-US" sz="1100" b="0" i="0" u="none" strike="noStrike" cap="none" normalizeH="0" baseline="0" smtClean="0">
                <a:ln>
                  <a:noFill/>
                </a:ln>
                <a:solidFill>
                  <a:schemeClr val="tx1"/>
                </a:solidFill>
                <a:effectLst/>
                <a:latin typeface="Arial" pitchFamily="34" charset="0"/>
              </a:rPr>
              <a:t>, CuO, and Zn</a:t>
            </a:r>
            <a:r>
              <a:rPr kumimoji="0" lang="en-US" sz="8800" b="0" i="0" u="none" strike="noStrike" cap="none" normalizeH="0" baseline="-30000" smtClean="0">
                <a:ln>
                  <a:noFill/>
                </a:ln>
                <a:solidFill>
                  <a:schemeClr val="tx1"/>
                </a:solidFill>
                <a:effectLst/>
                <a:latin typeface="Arial" pitchFamily="34" charset="0"/>
              </a:rPr>
              <a:t>3</a:t>
            </a:r>
            <a:r>
              <a:rPr kumimoji="0" lang="en-US" sz="1100" b="0" i="0" u="none" strike="noStrike" cap="none" normalizeH="0" baseline="0" smtClean="0">
                <a:ln>
                  <a:noFill/>
                </a:ln>
                <a:solidFill>
                  <a:schemeClr val="tx1"/>
                </a:solidFill>
                <a:effectLst/>
                <a:latin typeface="Arial" pitchFamily="34" charset="0"/>
              </a:rPr>
              <a:t>P</a:t>
            </a:r>
            <a:r>
              <a:rPr kumimoji="0" lang="en-US" sz="8800" b="0" i="0" u="none" strike="noStrike" cap="none" normalizeH="0" baseline="-30000" smtClean="0">
                <a:ln>
                  <a:noFill/>
                </a:ln>
                <a:solidFill>
                  <a:schemeClr val="tx1"/>
                </a:solidFill>
                <a:effectLst/>
                <a:latin typeface="Arial" pitchFamily="34" charset="0"/>
              </a:rPr>
              <a:t>2</a:t>
            </a:r>
            <a:r>
              <a:rPr kumimoji="0" lang="en-US" sz="1100" b="0" i="0" u="none" strike="noStrike" cap="none" normalizeH="0" baseline="0" smtClean="0">
                <a:ln>
                  <a:noFill/>
                </a:ln>
                <a:solidFill>
                  <a:schemeClr val="tx1"/>
                </a:solidFill>
                <a:effectLst/>
                <a:latin typeface="Arial" pitchFamily="34" charset="0"/>
              </a:rPr>
              <a:t>. We </a:t>
            </a:r>
            <a:endParaRPr kumimoji="0" lang="en-US" sz="1800" b="0" i="0" u="none" strike="noStrike" cap="none" normalizeH="0" baseline="0" smtClean="0">
              <a:ln>
                <a:noFill/>
              </a:ln>
              <a:solidFill>
                <a:schemeClr val="tx1"/>
              </a:solidFill>
              <a:effectLst/>
              <a:latin typeface="Arial" pitchFamily="34" charset="0"/>
            </a:endParaRPr>
          </a:p>
        </p:txBody>
      </p:sp>
      <p:pic>
        <p:nvPicPr>
          <p:cNvPr id="3074" name="Picture 2" descr="http://pubs.acs.org/appl/literatum/publisher/achs/journals/entities/2009.g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041775" y="19981863"/>
            <a:ext cx="19050" cy="95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3"/>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79350" tIns="23995440" rIns="426903" bIns="-171396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rPr>
              <a:t>worldwide electricity consumption of 17 </a:t>
            </a:r>
            <a:r>
              <a:rPr kumimoji="0" lang="en-US" b="0" i="0" u="none" strike="noStrike" cap="none" normalizeH="0" baseline="0" smtClean="0">
                <a:ln>
                  <a:noFill/>
                </a:ln>
                <a:solidFill>
                  <a:schemeClr val="tx1"/>
                </a:solidFill>
                <a:effectLst/>
                <a:latin typeface="Arial" pitchFamily="34" charset="0"/>
              </a:rPr>
              <a:t>0</a:t>
            </a:r>
            <a:r>
              <a:rPr kumimoji="0" lang="en-US" sz="1800" b="0" i="0" u="none" strike="noStrike" cap="none" normalizeH="0" baseline="0" smtClean="0">
                <a:ln>
                  <a:noFill/>
                </a:ln>
                <a:solidFill>
                  <a:schemeClr val="tx1"/>
                </a:solidFill>
                <a:effectLst/>
                <a:latin typeface="Arial" pitchFamily="34" charset="0"/>
              </a:rPr>
              <a:t>00 TWh, of which nine have the potential for a significant cost reduction over crystalline silicon. We identify a large material extraction cost (cents/watt) gap between leading thin film materials and a number of unconventional solar cell candidates including FeS</a:t>
            </a:r>
            <a:r>
              <a:rPr kumimoji="0" lang="en-US" sz="8800" b="0" i="0" u="none" strike="noStrike" cap="none" normalizeH="0" baseline="-30000" smtClean="0">
                <a:ln>
                  <a:noFill/>
                </a:ln>
                <a:solidFill>
                  <a:schemeClr val="tx1"/>
                </a:solidFill>
                <a:effectLst/>
                <a:latin typeface="Arial" pitchFamily="34" charset="0"/>
              </a:rPr>
              <a:t>2</a:t>
            </a:r>
            <a:r>
              <a:rPr kumimoji="0" lang="en-US" sz="1100" b="0" i="0" u="none" strike="noStrike" cap="none" normalizeH="0" baseline="0" smtClean="0">
                <a:ln>
                  <a:noFill/>
                </a:ln>
                <a:solidFill>
                  <a:schemeClr val="tx1"/>
                </a:solidFill>
                <a:effectLst/>
                <a:latin typeface="Arial" pitchFamily="34" charset="0"/>
              </a:rPr>
              <a:t>, CuO, and Zn</a:t>
            </a:r>
            <a:r>
              <a:rPr kumimoji="0" lang="en-US" sz="8800" b="0" i="0" u="none" strike="noStrike" cap="none" normalizeH="0" baseline="-30000" smtClean="0">
                <a:ln>
                  <a:noFill/>
                </a:ln>
                <a:solidFill>
                  <a:schemeClr val="tx1"/>
                </a:solidFill>
                <a:effectLst/>
                <a:latin typeface="Arial" pitchFamily="34" charset="0"/>
              </a:rPr>
              <a:t>3</a:t>
            </a:r>
            <a:r>
              <a:rPr kumimoji="0" lang="en-US" sz="1100" b="0" i="0" u="none" strike="noStrike" cap="none" normalizeH="0" baseline="0" smtClean="0">
                <a:ln>
                  <a:noFill/>
                </a:ln>
                <a:solidFill>
                  <a:schemeClr val="tx1"/>
                </a:solidFill>
                <a:effectLst/>
                <a:latin typeface="Arial" pitchFamily="34" charset="0"/>
              </a:rPr>
              <a:t>P</a:t>
            </a:r>
            <a:r>
              <a:rPr kumimoji="0" lang="en-US" sz="8800" b="0" i="0" u="none" strike="noStrike" cap="none" normalizeH="0" baseline="-30000" smtClean="0">
                <a:ln>
                  <a:noFill/>
                </a:ln>
                <a:solidFill>
                  <a:schemeClr val="tx1"/>
                </a:solidFill>
                <a:effectLst/>
                <a:latin typeface="Arial" pitchFamily="34" charset="0"/>
              </a:rPr>
              <a:t>2</a:t>
            </a:r>
            <a:r>
              <a:rPr kumimoji="0" lang="en-US" sz="1100" b="0" i="0" u="none" strike="noStrike" cap="none" normalizeH="0" baseline="0" smtClean="0">
                <a:ln>
                  <a:noFill/>
                </a:ln>
                <a:solidFill>
                  <a:schemeClr val="tx1"/>
                </a:solidFill>
                <a:effectLst/>
                <a:latin typeface="Arial" pitchFamily="34" charset="0"/>
              </a:rPr>
              <a:t>. We </a:t>
            </a:r>
            <a:endParaRPr kumimoji="0" lang="en-US" sz="1800" b="0" i="0" u="none" strike="noStrike" cap="none" normalizeH="0" baseline="0" smtClean="0">
              <a:ln>
                <a:noFill/>
              </a:ln>
              <a:solidFill>
                <a:schemeClr val="tx1"/>
              </a:solidFill>
              <a:effectLst/>
              <a:latin typeface="Arial" pitchFamily="34" charset="0"/>
            </a:endParaRPr>
          </a:p>
        </p:txBody>
      </p:sp>
      <p:pic>
        <p:nvPicPr>
          <p:cNvPr id="3076" name="Picture 4" descr="http://pubs.acs.org/appl/literatum/publisher/achs/journals/entities/2009.g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194175" y="20134263"/>
            <a:ext cx="19050" cy="9525"/>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angle 5"/>
          <p:cNvSpPr>
            <a:spLocks noChangeArrowheads="1"/>
          </p:cNvSpPr>
          <p:nvPr/>
        </p:nvSpPr>
        <p:spPr bwMode="auto">
          <a:xfrm>
            <a:off x="304800" y="30480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79350" tIns="23995440" rIns="426903" bIns="-171396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rPr>
              <a:t>worldwide electricity consumption of 17 </a:t>
            </a:r>
            <a:r>
              <a:rPr kumimoji="0" lang="en-US" b="0" i="0" u="none" strike="noStrike" cap="none" normalizeH="0" baseline="0" smtClean="0">
                <a:ln>
                  <a:noFill/>
                </a:ln>
                <a:solidFill>
                  <a:schemeClr val="tx1"/>
                </a:solidFill>
                <a:effectLst/>
                <a:latin typeface="Arial" pitchFamily="34" charset="0"/>
              </a:rPr>
              <a:t>0</a:t>
            </a:r>
            <a:r>
              <a:rPr kumimoji="0" lang="en-US" sz="1800" b="0" i="0" u="none" strike="noStrike" cap="none" normalizeH="0" baseline="0" smtClean="0">
                <a:ln>
                  <a:noFill/>
                </a:ln>
                <a:solidFill>
                  <a:schemeClr val="tx1"/>
                </a:solidFill>
                <a:effectLst/>
                <a:latin typeface="Arial" pitchFamily="34" charset="0"/>
              </a:rPr>
              <a:t>00 TWh, of which nine have the potential for a significant cost reduction over crystalline silicon. We identify a large material extraction cost (cents/watt) gap between leading thin film materials and a number of unconventional solar cell candidates including FeS</a:t>
            </a:r>
            <a:r>
              <a:rPr kumimoji="0" lang="en-US" sz="8800" b="0" i="0" u="none" strike="noStrike" cap="none" normalizeH="0" baseline="-30000" smtClean="0">
                <a:ln>
                  <a:noFill/>
                </a:ln>
                <a:solidFill>
                  <a:schemeClr val="tx1"/>
                </a:solidFill>
                <a:effectLst/>
                <a:latin typeface="Arial" pitchFamily="34" charset="0"/>
              </a:rPr>
              <a:t>2</a:t>
            </a:r>
            <a:r>
              <a:rPr kumimoji="0" lang="en-US" sz="1100" b="0" i="0" u="none" strike="noStrike" cap="none" normalizeH="0" baseline="0" smtClean="0">
                <a:ln>
                  <a:noFill/>
                </a:ln>
                <a:solidFill>
                  <a:schemeClr val="tx1"/>
                </a:solidFill>
                <a:effectLst/>
                <a:latin typeface="Arial" pitchFamily="34" charset="0"/>
              </a:rPr>
              <a:t>, CuO, and Zn</a:t>
            </a:r>
            <a:r>
              <a:rPr kumimoji="0" lang="en-US" sz="8800" b="0" i="0" u="none" strike="noStrike" cap="none" normalizeH="0" baseline="-30000" smtClean="0">
                <a:ln>
                  <a:noFill/>
                </a:ln>
                <a:solidFill>
                  <a:schemeClr val="tx1"/>
                </a:solidFill>
                <a:effectLst/>
                <a:latin typeface="Arial" pitchFamily="34" charset="0"/>
              </a:rPr>
              <a:t>3</a:t>
            </a:r>
            <a:r>
              <a:rPr kumimoji="0" lang="en-US" sz="1100" b="0" i="0" u="none" strike="noStrike" cap="none" normalizeH="0" baseline="0" smtClean="0">
                <a:ln>
                  <a:noFill/>
                </a:ln>
                <a:solidFill>
                  <a:schemeClr val="tx1"/>
                </a:solidFill>
                <a:effectLst/>
                <a:latin typeface="Arial" pitchFamily="34" charset="0"/>
              </a:rPr>
              <a:t>P</a:t>
            </a:r>
            <a:r>
              <a:rPr kumimoji="0" lang="en-US" sz="8800" b="0" i="0" u="none" strike="noStrike" cap="none" normalizeH="0" baseline="-30000" smtClean="0">
                <a:ln>
                  <a:noFill/>
                </a:ln>
                <a:solidFill>
                  <a:schemeClr val="tx1"/>
                </a:solidFill>
                <a:effectLst/>
                <a:latin typeface="Arial" pitchFamily="34" charset="0"/>
              </a:rPr>
              <a:t>2</a:t>
            </a:r>
            <a:r>
              <a:rPr kumimoji="0" lang="en-US" sz="1100" b="0" i="0" u="none" strike="noStrike" cap="none" normalizeH="0" baseline="0" smtClean="0">
                <a:ln>
                  <a:noFill/>
                </a:ln>
                <a:solidFill>
                  <a:schemeClr val="tx1"/>
                </a:solidFill>
                <a:effectLst/>
                <a:latin typeface="Arial" pitchFamily="34" charset="0"/>
              </a:rPr>
              <a:t>. We </a:t>
            </a:r>
            <a:endParaRPr kumimoji="0" lang="en-US" sz="1800" b="0" i="0" u="none" strike="noStrike" cap="none" normalizeH="0" baseline="0" smtClean="0">
              <a:ln>
                <a:noFill/>
              </a:ln>
              <a:solidFill>
                <a:schemeClr val="tx1"/>
              </a:solidFill>
              <a:effectLst/>
              <a:latin typeface="Arial" pitchFamily="34" charset="0"/>
            </a:endParaRPr>
          </a:p>
        </p:txBody>
      </p:sp>
      <p:pic>
        <p:nvPicPr>
          <p:cNvPr id="3078" name="Picture 6" descr="http://pubs.acs.org/appl/literatum/publisher/achs/journals/entities/2009.g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346575" y="20286663"/>
            <a:ext cx="19050" cy="952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p:nvPr/>
        </p:nvSpPr>
        <p:spPr>
          <a:xfrm>
            <a:off x="290512" y="1524000"/>
            <a:ext cx="4572000" cy="4985980"/>
          </a:xfrm>
          <a:prstGeom prst="rect">
            <a:avLst/>
          </a:prstGeom>
        </p:spPr>
        <p:txBody>
          <a:bodyPr>
            <a:spAutoFit/>
          </a:bodyPr>
          <a:lstStyle/>
          <a:p>
            <a:r>
              <a:rPr lang="en-US" dirty="0" smtClean="0"/>
              <a:t>Worldwide electricity consumption of 17000 </a:t>
            </a:r>
            <a:r>
              <a:rPr lang="en-US" dirty="0" err="1" smtClean="0"/>
              <a:t>TWh</a:t>
            </a:r>
            <a:r>
              <a:rPr lang="en-US" dirty="0" smtClean="0"/>
              <a:t>, </a:t>
            </a:r>
          </a:p>
          <a:p>
            <a:endParaRPr lang="en-US" dirty="0"/>
          </a:p>
          <a:p>
            <a:r>
              <a:rPr lang="en-US" dirty="0" smtClean="0"/>
              <a:t>The Information Network, recently published a report projecting that the </a:t>
            </a:r>
            <a:r>
              <a:rPr lang="en-US" dirty="0" err="1" smtClean="0"/>
              <a:t>nanomaterials</a:t>
            </a:r>
            <a:r>
              <a:rPr lang="en-US" dirty="0" smtClean="0"/>
              <a:t> for solar cells industry was expected to grow by 44 percent in 2009, after a growth rate of 47 percent in 2008. </a:t>
            </a:r>
            <a:endParaRPr lang="en-US" dirty="0"/>
          </a:p>
          <a:p>
            <a:endParaRPr lang="en-US" dirty="0" smtClean="0"/>
          </a:p>
          <a:p>
            <a:r>
              <a:rPr lang="en-US" dirty="0" smtClean="0"/>
              <a:t>MNP Enables the Use of Unconventional solar cell material candidates include:</a:t>
            </a:r>
          </a:p>
          <a:p>
            <a:r>
              <a:rPr lang="en-US" dirty="0" smtClean="0"/>
              <a:t>FeS</a:t>
            </a:r>
            <a:r>
              <a:rPr lang="en-US" baseline="-25000" dirty="0" smtClean="0"/>
              <a:t>2</a:t>
            </a:r>
            <a:r>
              <a:rPr lang="en-US" dirty="0" smtClean="0"/>
              <a:t>, </a:t>
            </a:r>
          </a:p>
          <a:p>
            <a:r>
              <a:rPr lang="en-US" dirty="0" err="1" smtClean="0"/>
              <a:t>CuO</a:t>
            </a:r>
            <a:r>
              <a:rPr lang="en-US" dirty="0" smtClean="0"/>
              <a:t>, </a:t>
            </a:r>
          </a:p>
          <a:p>
            <a:r>
              <a:rPr lang="en-US" dirty="0" smtClean="0"/>
              <a:t>Zn</a:t>
            </a:r>
            <a:r>
              <a:rPr lang="en-US" baseline="-25000" dirty="0" smtClean="0"/>
              <a:t>3</a:t>
            </a:r>
            <a:r>
              <a:rPr lang="en-US" dirty="0" smtClean="0"/>
              <a:t>P</a:t>
            </a:r>
            <a:r>
              <a:rPr lang="en-US" baseline="-25000" dirty="0" smtClean="0"/>
              <a:t>2</a:t>
            </a:r>
            <a:r>
              <a:rPr lang="en-US" dirty="0" smtClean="0"/>
              <a:t>. </a:t>
            </a:r>
            <a:endParaRPr lang="en-US" dirty="0"/>
          </a:p>
          <a:p>
            <a:endParaRPr lang="en-US" dirty="0"/>
          </a:p>
          <a:p>
            <a:r>
              <a:rPr lang="en-US" sz="1000" dirty="0"/>
              <a:t>Materials Availability Expands the Opportunity for Large-Scale </a:t>
            </a:r>
            <a:r>
              <a:rPr lang="en-US" sz="1000" dirty="0" err="1"/>
              <a:t>Photovoltaics</a:t>
            </a:r>
            <a:r>
              <a:rPr lang="en-US" sz="1000" dirty="0"/>
              <a:t> </a:t>
            </a:r>
            <a:r>
              <a:rPr lang="en-US" sz="1000" dirty="0" smtClean="0"/>
              <a:t>Deployment Cyrus </a:t>
            </a:r>
            <a:r>
              <a:rPr lang="en-US" sz="1000" dirty="0" err="1"/>
              <a:t>Wadia</a:t>
            </a:r>
            <a:r>
              <a:rPr lang="en-US" sz="1000" dirty="0"/>
              <a:t>, A. Paul </a:t>
            </a:r>
            <a:r>
              <a:rPr lang="en-US" sz="1000" dirty="0" err="1"/>
              <a:t>Alivisatos</a:t>
            </a:r>
            <a:r>
              <a:rPr lang="en-US" sz="1000" dirty="0"/>
              <a:t>, Daniel M. </a:t>
            </a:r>
            <a:r>
              <a:rPr lang="en-US" sz="1000" dirty="0" err="1"/>
              <a:t>Kammen</a:t>
            </a:r>
            <a:endParaRPr lang="en-US" sz="1000" dirty="0"/>
          </a:p>
          <a:p>
            <a:r>
              <a:rPr lang="en-US" sz="1000" i="1" dirty="0"/>
              <a:t>Environmental Science &amp; Technology</a:t>
            </a:r>
            <a:r>
              <a:rPr lang="en-US" sz="1000" dirty="0"/>
              <a:t> 2009 </a:t>
            </a:r>
            <a:r>
              <a:rPr lang="en-US" sz="1000" i="1" dirty="0"/>
              <a:t>43</a:t>
            </a:r>
            <a:r>
              <a:rPr lang="en-US" sz="1000" dirty="0"/>
              <a:t> (6), 2072-2077 </a:t>
            </a:r>
          </a:p>
          <a:p>
            <a:endParaRPr lang="en-US" dirty="0"/>
          </a:p>
        </p:txBody>
      </p:sp>
    </p:spTree>
    <p:extLst>
      <p:ext uri="{BB962C8B-B14F-4D97-AF65-F5344CB8AC3E}">
        <p14:creationId xmlns:p14="http://schemas.microsoft.com/office/powerpoint/2010/main" xmlns="" val="11973670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Why are Current PV Cells Inefficient? </a:t>
            </a:r>
            <a:endParaRPr lang="en-US"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2400" y="1778758"/>
            <a:ext cx="4133850" cy="3200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018899" y="3810000"/>
            <a:ext cx="5125101" cy="2743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440852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97" y="230188"/>
            <a:ext cx="8763000" cy="1141412"/>
          </a:xfrm>
        </p:spPr>
        <p:txBody>
          <a:bodyPr>
            <a:normAutofit/>
          </a:bodyPr>
          <a:lstStyle/>
          <a:p>
            <a:r>
              <a:rPr lang="en-US" sz="3200" dirty="0" smtClean="0"/>
              <a:t>We Don’t Have Enough Raw Materials to Support PV Needs</a:t>
            </a:r>
            <a:endParaRPr lang="en-US" sz="3200" dirty="0"/>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86395" y="1371600"/>
            <a:ext cx="6409805" cy="5189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558088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Footer Placeholder 1"/>
          <p:cNvSpPr>
            <a:spLocks noGrp="1"/>
          </p:cNvSpPr>
          <p:nvPr>
            <p:ph type="ftr" sz="quarter" idx="4294967295"/>
          </p:nvPr>
        </p:nvSpPr>
        <p:spPr bwMode="auto">
          <a:xfrm>
            <a:off x="3124200" y="6356350"/>
            <a:ext cx="2895600" cy="365125"/>
          </a:xfrm>
          <a:prstGeom prst="rect">
            <a:avLst/>
          </a:prstGeom>
          <a:noFill/>
          <a:ln>
            <a:miter lim="800000"/>
            <a:headEnd/>
            <a:tailEnd/>
          </a:ln>
        </p:spPr>
        <p:txBody>
          <a:bodyPr/>
          <a:lstStyle/>
          <a:p>
            <a:fld id="{C35A8F25-EF94-4C42-8EFC-2380EC6E8B43}" type="slidenum">
              <a:rPr lang="en-US"/>
              <a:pPr/>
              <a:t>12</a:t>
            </a:fld>
            <a:endParaRPr lang="en-US"/>
          </a:p>
        </p:txBody>
      </p:sp>
      <p:sp>
        <p:nvSpPr>
          <p:cNvPr id="34819" name="TextBox 2"/>
          <p:cNvSpPr txBox="1">
            <a:spLocks noChangeArrowheads="1"/>
          </p:cNvSpPr>
          <p:nvPr/>
        </p:nvSpPr>
        <p:spPr bwMode="auto">
          <a:xfrm>
            <a:off x="2120900" y="3124200"/>
            <a:ext cx="5170488" cy="584200"/>
          </a:xfrm>
          <a:prstGeom prst="rect">
            <a:avLst/>
          </a:prstGeom>
          <a:noFill/>
          <a:ln w="9525">
            <a:noFill/>
            <a:miter lim="800000"/>
            <a:headEnd/>
            <a:tailEnd/>
          </a:ln>
        </p:spPr>
        <p:txBody>
          <a:bodyPr wrap="none">
            <a:spAutoFit/>
          </a:bodyPr>
          <a:lstStyle/>
          <a:p>
            <a:r>
              <a:rPr lang="en-US" sz="3200">
                <a:solidFill>
                  <a:schemeClr val="bg1"/>
                </a:solidFill>
              </a:rPr>
              <a:t>ORGANIC PV MATERIALS</a:t>
            </a:r>
          </a:p>
        </p:txBody>
      </p:sp>
      <p:sp>
        <p:nvSpPr>
          <p:cNvPr id="34820" name="TextBox 3"/>
          <p:cNvSpPr txBox="1">
            <a:spLocks noChangeArrowheads="1"/>
          </p:cNvSpPr>
          <p:nvPr/>
        </p:nvSpPr>
        <p:spPr bwMode="auto">
          <a:xfrm>
            <a:off x="0" y="0"/>
            <a:ext cx="9144000" cy="584200"/>
          </a:xfrm>
          <a:prstGeom prst="rect">
            <a:avLst/>
          </a:prstGeom>
          <a:noFill/>
          <a:ln w="9525">
            <a:noFill/>
            <a:miter lim="800000"/>
            <a:headEnd/>
            <a:tailEnd/>
          </a:ln>
        </p:spPr>
        <p:txBody>
          <a:bodyPr>
            <a:spAutoFit/>
          </a:bodyPr>
          <a:lstStyle/>
          <a:p>
            <a:pPr algn="ctr"/>
            <a:r>
              <a:rPr lang="en-US" sz="3200" b="1"/>
              <a:t>Reduced Dimensionality</a:t>
            </a:r>
          </a:p>
        </p:txBody>
      </p:sp>
      <p:grpSp>
        <p:nvGrpSpPr>
          <p:cNvPr id="2" name="Group 8"/>
          <p:cNvGrpSpPr>
            <a:grpSpLocks/>
          </p:cNvGrpSpPr>
          <p:nvPr/>
        </p:nvGrpSpPr>
        <p:grpSpPr bwMode="auto">
          <a:xfrm>
            <a:off x="1144588" y="1838325"/>
            <a:ext cx="6502400" cy="3444875"/>
            <a:chOff x="1671782" y="3149600"/>
            <a:chExt cx="4830618" cy="2022764"/>
          </a:xfrm>
        </p:grpSpPr>
        <p:pic>
          <p:nvPicPr>
            <p:cNvPr id="34822" name="Picture 2"/>
            <p:cNvPicPr>
              <a:picLocks noChangeAspect="1" noChangeArrowheads="1"/>
            </p:cNvPicPr>
            <p:nvPr/>
          </p:nvPicPr>
          <p:blipFill>
            <a:blip r:embed="rId2" cstate="print"/>
            <a:srcRect l="4706" t="2019" r="9128" b="53191"/>
            <a:stretch>
              <a:fillRect/>
            </a:stretch>
          </p:blipFill>
          <p:spPr bwMode="auto">
            <a:xfrm>
              <a:off x="1671782" y="3168073"/>
              <a:ext cx="2179782" cy="1847273"/>
            </a:xfrm>
            <a:prstGeom prst="rect">
              <a:avLst/>
            </a:prstGeom>
            <a:noFill/>
            <a:ln w="9525">
              <a:noFill/>
              <a:miter lim="800000"/>
              <a:headEnd/>
              <a:tailEnd/>
            </a:ln>
          </p:spPr>
        </p:pic>
        <p:pic>
          <p:nvPicPr>
            <p:cNvPr id="34823" name="Picture 2"/>
            <p:cNvPicPr>
              <a:picLocks noChangeAspect="1" noChangeArrowheads="1"/>
            </p:cNvPicPr>
            <p:nvPr/>
          </p:nvPicPr>
          <p:blipFill>
            <a:blip r:embed="rId2" cstate="print"/>
            <a:srcRect l="4620" t="47145" r="9106" b="3812"/>
            <a:stretch>
              <a:fillRect/>
            </a:stretch>
          </p:blipFill>
          <p:spPr bwMode="auto">
            <a:xfrm>
              <a:off x="4193309" y="3149600"/>
              <a:ext cx="2309091" cy="2022764"/>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15400" cy="1143000"/>
          </a:xfrm>
        </p:spPr>
        <p:txBody>
          <a:bodyPr>
            <a:normAutofit/>
          </a:bodyPr>
          <a:lstStyle/>
          <a:p>
            <a:r>
              <a:rPr lang="en-US" sz="3200" dirty="0" smtClean="0"/>
              <a:t>Metal </a:t>
            </a:r>
            <a:r>
              <a:rPr lang="en-US" sz="3200" dirty="0" err="1" smtClean="0"/>
              <a:t>Manoparticles</a:t>
            </a:r>
            <a:r>
              <a:rPr lang="en-US" sz="3200" dirty="0" smtClean="0"/>
              <a:t> in PV Applications</a:t>
            </a:r>
            <a:endParaRPr lang="en-US" sz="3200" dirty="0"/>
          </a:p>
        </p:txBody>
      </p:sp>
      <p:sp>
        <p:nvSpPr>
          <p:cNvPr id="3" name="Content Placeholder 2"/>
          <p:cNvSpPr>
            <a:spLocks noGrp="1"/>
          </p:cNvSpPr>
          <p:nvPr>
            <p:ph idx="1"/>
          </p:nvPr>
        </p:nvSpPr>
        <p:spPr>
          <a:xfrm>
            <a:off x="457200" y="1600200"/>
            <a:ext cx="8077200" cy="4525963"/>
          </a:xfrm>
        </p:spPr>
        <p:txBody>
          <a:bodyPr>
            <a:normAutofit fontScale="92500" lnSpcReduction="10000"/>
          </a:bodyPr>
          <a:lstStyle/>
          <a:p>
            <a:r>
              <a:rPr lang="en-US" dirty="0"/>
              <a:t>E</a:t>
            </a:r>
            <a:r>
              <a:rPr lang="en-US" dirty="0" smtClean="0"/>
              <a:t>lectromagnetic scattering by metal and semiconductor  results in substantial increases in power transmission into the semiconductor substrates. </a:t>
            </a:r>
          </a:p>
          <a:p>
            <a:pPr lvl="1"/>
            <a:r>
              <a:rPr lang="en-US" dirty="0" smtClean="0"/>
              <a:t>Increases in power conversion efficiency under simulated solar irradiation of up to 8.8%</a:t>
            </a:r>
          </a:p>
          <a:p>
            <a:pPr lvl="1"/>
            <a:endParaRPr lang="en-US" dirty="0" smtClean="0"/>
          </a:p>
          <a:p>
            <a:r>
              <a:rPr lang="en-US" dirty="0" err="1" smtClean="0"/>
              <a:t>Plamosnic</a:t>
            </a:r>
            <a:r>
              <a:rPr lang="en-US" dirty="0" smtClean="0"/>
              <a:t> light trapping enhances the efficiencies of thin film solar cells </a:t>
            </a:r>
          </a:p>
          <a:p>
            <a:pPr lvl="1"/>
            <a:r>
              <a:rPr lang="en-US" dirty="0" smtClean="0"/>
              <a:t>The aspect ratio of the meal nanoparticle is critical for enhanced efficiencies.</a:t>
            </a:r>
          </a:p>
          <a:p>
            <a:endParaRPr lang="en-US" dirty="0" smtClean="0"/>
          </a:p>
          <a:p>
            <a:r>
              <a:rPr lang="en-US" dirty="0" smtClean="0"/>
              <a:t>Can we manipulate the distribution an the aspect ratios of these metal nanoparticles?</a:t>
            </a:r>
            <a:endParaRPr lang="en-US" dirty="0"/>
          </a:p>
        </p:txBody>
      </p:sp>
    </p:spTree>
    <p:extLst>
      <p:ext uri="{BB962C8B-B14F-4D97-AF65-F5344CB8AC3E}">
        <p14:creationId xmlns:p14="http://schemas.microsoft.com/office/powerpoint/2010/main" xmlns="" val="18415714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4294967295"/>
          </p:nvPr>
        </p:nvSpPr>
        <p:spPr>
          <a:xfrm>
            <a:off x="3124200" y="6356350"/>
            <a:ext cx="2895600" cy="365125"/>
          </a:xfrm>
          <a:prstGeom prst="rect">
            <a:avLst/>
          </a:prstGeom>
        </p:spPr>
        <p:txBody>
          <a:bodyPr/>
          <a:lstStyle/>
          <a:p>
            <a:pPr fontAlgn="base">
              <a:spcBef>
                <a:spcPct val="0"/>
              </a:spcBef>
              <a:spcAft>
                <a:spcPct val="0"/>
              </a:spcAft>
            </a:pPr>
            <a:fld id="{24D94AA3-2D2B-46F6-B47B-6D170E0B1D25}" type="slidenum">
              <a:rPr lang="en-US" smtClean="0">
                <a:solidFill>
                  <a:srgbClr val="000000"/>
                </a:solidFill>
              </a:rPr>
              <a:pPr fontAlgn="base">
                <a:spcBef>
                  <a:spcPct val="0"/>
                </a:spcBef>
                <a:spcAft>
                  <a:spcPct val="0"/>
                </a:spcAft>
              </a:pPr>
              <a:t>14</a:t>
            </a:fld>
            <a:endParaRPr lang="en-US">
              <a:solidFill>
                <a:srgbClr val="000000"/>
              </a:solidFill>
            </a:endParaRPr>
          </a:p>
        </p:txBody>
      </p:sp>
      <p:sp>
        <p:nvSpPr>
          <p:cNvPr id="3" name="TextBox 2"/>
          <p:cNvSpPr txBox="1"/>
          <p:nvPr/>
        </p:nvSpPr>
        <p:spPr>
          <a:xfrm>
            <a:off x="2120290" y="3124200"/>
            <a:ext cx="5171609" cy="584775"/>
          </a:xfrm>
          <a:prstGeom prst="rect">
            <a:avLst/>
          </a:prstGeom>
          <a:noFill/>
        </p:spPr>
        <p:txBody>
          <a:bodyPr wrap="none" rtlCol="0">
            <a:spAutoFit/>
          </a:bodyPr>
          <a:lstStyle/>
          <a:p>
            <a:pPr fontAlgn="base">
              <a:spcBef>
                <a:spcPct val="0"/>
              </a:spcBef>
              <a:spcAft>
                <a:spcPct val="0"/>
              </a:spcAft>
            </a:pPr>
            <a:r>
              <a:rPr lang="en-US" sz="3200" dirty="0" smtClean="0">
                <a:solidFill>
                  <a:srgbClr val="FFFFFF"/>
                </a:solidFill>
              </a:rPr>
              <a:t>ORGANIC PV MATERIALS</a:t>
            </a:r>
            <a:endParaRPr lang="en-US" sz="3200" dirty="0">
              <a:solidFill>
                <a:srgbClr val="FFFFFF"/>
              </a:solidFill>
            </a:endParaRPr>
          </a:p>
        </p:txBody>
      </p:sp>
      <p:sp>
        <p:nvSpPr>
          <p:cNvPr id="4" name="TextBox 3"/>
          <p:cNvSpPr txBox="1"/>
          <p:nvPr/>
        </p:nvSpPr>
        <p:spPr>
          <a:xfrm>
            <a:off x="0" y="0"/>
            <a:ext cx="9143999" cy="523220"/>
          </a:xfrm>
          <a:prstGeom prst="rect">
            <a:avLst/>
          </a:prstGeom>
          <a:noFill/>
        </p:spPr>
        <p:txBody>
          <a:bodyPr wrap="square" rtlCol="0">
            <a:spAutoFit/>
          </a:bodyPr>
          <a:lstStyle/>
          <a:p>
            <a:pPr algn="ctr" fontAlgn="base">
              <a:spcBef>
                <a:spcPct val="0"/>
              </a:spcBef>
              <a:spcAft>
                <a:spcPct val="0"/>
              </a:spcAft>
            </a:pPr>
            <a:r>
              <a:rPr lang="en-US" sz="2800" dirty="0" smtClean="0">
                <a:solidFill>
                  <a:srgbClr val="000000"/>
                </a:solidFill>
              </a:rPr>
              <a:t>Enhance Light Intensity With Metal Nanoparticles</a:t>
            </a:r>
            <a:endParaRPr lang="en-US" sz="2800" dirty="0">
              <a:solidFill>
                <a:srgbClr val="000000"/>
              </a:solidFill>
            </a:endParaRPr>
          </a:p>
        </p:txBody>
      </p:sp>
      <p:pic>
        <p:nvPicPr>
          <p:cNvPr id="31746" name="Picture 2"/>
          <p:cNvPicPr>
            <a:picLocks noChangeAspect="1" noChangeArrowheads="1"/>
          </p:cNvPicPr>
          <p:nvPr/>
        </p:nvPicPr>
        <p:blipFill>
          <a:blip r:embed="rId2" cstate="print"/>
          <a:srcRect/>
          <a:stretch>
            <a:fillRect/>
          </a:stretch>
        </p:blipFill>
        <p:spPr bwMode="auto">
          <a:xfrm>
            <a:off x="2081213" y="1385888"/>
            <a:ext cx="4981575" cy="4086225"/>
          </a:xfrm>
          <a:prstGeom prst="rect">
            <a:avLst/>
          </a:prstGeom>
          <a:noFill/>
          <a:ln w="9525">
            <a:noFill/>
            <a:miter lim="800000"/>
            <a:headEnd/>
            <a:tailEnd/>
          </a:ln>
          <a:effectLst/>
        </p:spPr>
      </p:pic>
    </p:spTree>
    <p:extLst>
      <p:ext uri="{BB962C8B-B14F-4D97-AF65-F5344CB8AC3E}">
        <p14:creationId xmlns:p14="http://schemas.microsoft.com/office/powerpoint/2010/main" xmlns="" val="6195913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Tune Light Absorption with MNP and Dielectrics </a:t>
            </a:r>
            <a:endParaRPr lang="en-US" dirty="0"/>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2997" y="1907944"/>
            <a:ext cx="4074961" cy="30621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90281" y="2076924"/>
            <a:ext cx="3952875" cy="2724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286966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8229600" cy="1143000"/>
          </a:xfrm>
        </p:spPr>
        <p:txBody>
          <a:bodyPr>
            <a:normAutofit fontScale="90000"/>
          </a:bodyPr>
          <a:lstStyle/>
          <a:p>
            <a:r>
              <a:rPr lang="en-US" dirty="0" err="1" smtClean="0">
                <a:effectLst/>
              </a:rPr>
              <a:t>Plasmonic</a:t>
            </a:r>
            <a:r>
              <a:rPr lang="en-US" dirty="0" smtClean="0">
                <a:effectLst/>
              </a:rPr>
              <a:t> Light-Trapping </a:t>
            </a:r>
            <a:r>
              <a:rPr lang="en-US" dirty="0"/>
              <a:t>G</a:t>
            </a:r>
            <a:r>
              <a:rPr lang="en-US" dirty="0" smtClean="0">
                <a:effectLst/>
              </a:rPr>
              <a:t>eometries for Thin-Film Solar Cells.</a:t>
            </a:r>
            <a:endParaRPr lang="en-US" dirty="0"/>
          </a:p>
        </p:txBody>
      </p:sp>
      <p:pic>
        <p:nvPicPr>
          <p:cNvPr id="19458" name="Picture 2" descr="http://www.nature.com/nmat/journal/v9/n3/carousel/nmat2629-f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6200" y="2438400"/>
            <a:ext cx="8971788" cy="22098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617071" y="6172200"/>
            <a:ext cx="3954929" cy="369332"/>
          </a:xfrm>
          <a:prstGeom prst="rect">
            <a:avLst/>
          </a:prstGeom>
        </p:spPr>
        <p:txBody>
          <a:bodyPr wrap="none">
            <a:spAutoFit/>
          </a:bodyPr>
          <a:lstStyle/>
          <a:p>
            <a:pPr lvl="0" fontAlgn="base">
              <a:spcBef>
                <a:spcPct val="0"/>
              </a:spcBef>
              <a:spcAft>
                <a:spcPct val="0"/>
              </a:spcAft>
            </a:pPr>
            <a:r>
              <a:rPr lang="en-US" dirty="0">
                <a:solidFill>
                  <a:prstClr val="black"/>
                </a:solidFill>
                <a:latin typeface="Arial" pitchFamily="34" charset="0"/>
              </a:rPr>
              <a:t>Nature Materials 9</a:t>
            </a:r>
            <a:r>
              <a:rPr lang="en-US" b="1" dirty="0" smtClean="0">
                <a:solidFill>
                  <a:srgbClr val="A1AEB7"/>
                </a:solidFill>
                <a:latin typeface="Arial" pitchFamily="34" charset="0"/>
              </a:rPr>
              <a:t>,</a:t>
            </a:r>
            <a:r>
              <a:rPr lang="en-US" dirty="0">
                <a:solidFill>
                  <a:prstClr val="black"/>
                </a:solidFill>
                <a:latin typeface="Arial" pitchFamily="34" charset="0"/>
              </a:rPr>
              <a:t>, 205–213, (2010)</a:t>
            </a:r>
          </a:p>
        </p:txBody>
      </p:sp>
    </p:spTree>
    <p:extLst>
      <p:ext uri="{BB962C8B-B14F-4D97-AF65-F5344CB8AC3E}">
        <p14:creationId xmlns:p14="http://schemas.microsoft.com/office/powerpoint/2010/main" xmlns="" val="19165914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220" y="0"/>
            <a:ext cx="8229600" cy="1143000"/>
          </a:xfrm>
        </p:spPr>
        <p:txBody>
          <a:bodyPr>
            <a:normAutofit fontScale="90000"/>
          </a:bodyPr>
          <a:lstStyle/>
          <a:p>
            <a:r>
              <a:rPr lang="en-US" dirty="0" smtClean="0"/>
              <a:t>Engineer MNP For PV Applications:  Aspect Ratios are Critical</a:t>
            </a:r>
            <a:endParaRPr lang="en-US" dirty="0"/>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429000" y="1219200"/>
            <a:ext cx="3746532" cy="51480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385894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a:t>
            </a:r>
            <a:r>
              <a:rPr lang="en-US" dirty="0" err="1" smtClean="0"/>
              <a:t>Plasmonic</a:t>
            </a:r>
            <a:r>
              <a:rPr lang="en-US" dirty="0" smtClean="0"/>
              <a:t> Solar Cell Designs</a:t>
            </a:r>
            <a:endParaRPr lang="en-US" dirty="0"/>
          </a:p>
        </p:txBody>
      </p:sp>
      <p:pic>
        <p:nvPicPr>
          <p:cNvPr id="20483" name="Picture 3" descr="http://www.nature.com/nmat/journal/v9/n3/carousel/nmat2629-f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24000" y="1828800"/>
            <a:ext cx="6272784" cy="373380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angle 5"/>
          <p:cNvSpPr/>
          <p:nvPr/>
        </p:nvSpPr>
        <p:spPr>
          <a:xfrm>
            <a:off x="137615" y="6324600"/>
            <a:ext cx="8762999" cy="369332"/>
          </a:xfrm>
          <a:prstGeom prst="rect">
            <a:avLst/>
          </a:prstGeom>
        </p:spPr>
        <p:txBody>
          <a:bodyPr wrap="square">
            <a:spAutoFit/>
          </a:bodyPr>
          <a:lstStyle/>
          <a:p>
            <a:pPr lvl="0" fontAlgn="base">
              <a:spcBef>
                <a:spcPct val="0"/>
              </a:spcBef>
              <a:spcAft>
                <a:spcPct val="0"/>
              </a:spcAft>
            </a:pPr>
            <a:r>
              <a:rPr lang="en-US" dirty="0">
                <a:solidFill>
                  <a:prstClr val="black"/>
                </a:solidFill>
                <a:latin typeface="Arial" pitchFamily="34" charset="0"/>
              </a:rPr>
              <a:t>Nature </a:t>
            </a:r>
            <a:r>
              <a:rPr lang="en-US" dirty="0" smtClean="0">
                <a:solidFill>
                  <a:prstClr val="black"/>
                </a:solidFill>
                <a:latin typeface="Arial" pitchFamily="34" charset="0"/>
              </a:rPr>
              <a:t>Materials 9</a:t>
            </a:r>
            <a:r>
              <a:rPr lang="en-US" b="1" dirty="0" smtClean="0">
                <a:solidFill>
                  <a:srgbClr val="A1AEB7"/>
                </a:solidFill>
                <a:latin typeface="Arial" pitchFamily="34" charset="0"/>
              </a:rPr>
              <a:t>,</a:t>
            </a:r>
            <a:r>
              <a:rPr lang="en-US" dirty="0" smtClean="0">
                <a:solidFill>
                  <a:prstClr val="black"/>
                </a:solidFill>
                <a:latin typeface="Arial" pitchFamily="34" charset="0"/>
              </a:rPr>
              <a:t>, 205–213, (2010</a:t>
            </a:r>
            <a:r>
              <a:rPr lang="en-US" dirty="0">
                <a:solidFill>
                  <a:prstClr val="black"/>
                </a:solidFill>
                <a:latin typeface="Arial" pitchFamily="34" charset="0"/>
              </a:rPr>
              <a:t>)</a:t>
            </a:r>
          </a:p>
        </p:txBody>
      </p:sp>
    </p:spTree>
    <p:extLst>
      <p:ext uri="{BB962C8B-B14F-4D97-AF65-F5344CB8AC3E}">
        <p14:creationId xmlns:p14="http://schemas.microsoft.com/office/powerpoint/2010/main" xmlns="" val="32320066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dirty="0" smtClean="0"/>
              <a:t>Tops Down </a:t>
            </a:r>
            <a:r>
              <a:rPr lang="en-US" sz="3200" dirty="0" err="1" smtClean="0"/>
              <a:t>Plasmonics</a:t>
            </a:r>
            <a:r>
              <a:rPr lang="en-US" sz="3200" dirty="0" smtClean="0"/>
              <a:t> Manufacturing  at the Wafer Level</a:t>
            </a:r>
            <a:endParaRPr lang="en-US" sz="3200"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71600" y="1219200"/>
            <a:ext cx="6553199" cy="54114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9891203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99" y="76200"/>
            <a:ext cx="9072349" cy="1143000"/>
          </a:xfrm>
        </p:spPr>
        <p:txBody>
          <a:bodyPr>
            <a:normAutofit/>
          </a:bodyPr>
          <a:lstStyle/>
          <a:p>
            <a:r>
              <a:rPr lang="en-US" sz="3200" b="1" dirty="0" err="1" smtClean="0"/>
              <a:t>Nanomaterials</a:t>
            </a:r>
            <a:r>
              <a:rPr lang="en-US" sz="3200" b="1" dirty="0" smtClean="0"/>
              <a:t> and Nanostructures for Space </a:t>
            </a:r>
            <a:r>
              <a:rPr lang="en-US" sz="3200" b="1" dirty="0" err="1" smtClean="0"/>
              <a:t>Photovoltaics</a:t>
            </a:r>
            <a:endParaRPr lang="en-US" sz="3200" dirty="0"/>
          </a:p>
        </p:txBody>
      </p:sp>
      <p:sp>
        <p:nvSpPr>
          <p:cNvPr id="5" name="Rectangle 4"/>
          <p:cNvSpPr/>
          <p:nvPr/>
        </p:nvSpPr>
        <p:spPr>
          <a:xfrm>
            <a:off x="76200" y="1357433"/>
            <a:ext cx="4572000" cy="3539430"/>
          </a:xfrm>
          <a:prstGeom prst="rect">
            <a:avLst/>
          </a:prstGeom>
        </p:spPr>
        <p:txBody>
          <a:bodyPr>
            <a:spAutoFit/>
          </a:bodyPr>
          <a:lstStyle/>
          <a:p>
            <a:r>
              <a:rPr lang="en-US" sz="1600" dirty="0" smtClean="0"/>
              <a:t>A PV cell with a single intermediate electronic band created by a layer of nanometer-sized semiconductor crystals (quantum dots) inserted into the </a:t>
            </a:r>
            <a:r>
              <a:rPr lang="en-US" sz="1600" i="1" dirty="0" smtClean="0"/>
              <a:t>i</a:t>
            </a:r>
            <a:r>
              <a:rPr lang="en-US" sz="1600" dirty="0" smtClean="0"/>
              <a:t> region of an ordinary </a:t>
            </a:r>
            <a:r>
              <a:rPr lang="en-US" sz="1600" i="1" dirty="0" smtClean="0"/>
              <a:t>p-i-n</a:t>
            </a:r>
            <a:r>
              <a:rPr lang="en-US" sz="1600" dirty="0" smtClean="0"/>
              <a:t> junction solar cell offers a conversion efficiency of 63.2%. </a:t>
            </a:r>
          </a:p>
          <a:p>
            <a:endParaRPr lang="en-US" sz="1600" dirty="0" smtClean="0"/>
          </a:p>
          <a:p>
            <a:endParaRPr lang="en-US" sz="1600" dirty="0"/>
          </a:p>
          <a:p>
            <a:endParaRPr lang="en-US" sz="1600" dirty="0" smtClean="0"/>
          </a:p>
          <a:p>
            <a:endParaRPr lang="en-US" sz="1600" dirty="0"/>
          </a:p>
          <a:p>
            <a:endParaRPr lang="en-US" sz="1600" dirty="0" smtClean="0"/>
          </a:p>
          <a:p>
            <a:pPr marL="342900" indent="-342900">
              <a:buAutoNum type="alphaUcPeriod"/>
            </a:pPr>
            <a:endParaRPr lang="en-US" sz="1600" dirty="0"/>
          </a:p>
          <a:p>
            <a:r>
              <a:rPr lang="en-US" sz="1600" dirty="0" smtClean="0"/>
              <a:t>While two intermediate bands have been predicted to have a limiting efficiency of 7l.7%.</a:t>
            </a:r>
          </a:p>
          <a:p>
            <a:endParaRPr lang="en-US" sz="1600" dirty="0"/>
          </a:p>
        </p:txBody>
      </p:sp>
      <p:sp>
        <p:nvSpPr>
          <p:cNvPr id="6" name="Rectangle 5"/>
          <p:cNvSpPr/>
          <p:nvPr/>
        </p:nvSpPr>
        <p:spPr>
          <a:xfrm>
            <a:off x="63690" y="6414993"/>
            <a:ext cx="9067800" cy="400110"/>
          </a:xfrm>
          <a:prstGeom prst="rect">
            <a:avLst/>
          </a:prstGeom>
        </p:spPr>
        <p:txBody>
          <a:bodyPr wrap="square">
            <a:spAutoFit/>
          </a:bodyPr>
          <a:lstStyle/>
          <a:p>
            <a:r>
              <a:rPr lang="en-US" sz="1000" dirty="0" smtClean="0">
                <a:hlinkClick r:id="rId2"/>
              </a:rPr>
              <a:t>http://rt.grc.nasa.gov/power-in-space-propulsion/photovoltaics-power-technologies/technology-thrusts/nanomaterials-and-nanostructures-for-space-photovoltaics/</a:t>
            </a:r>
            <a:endParaRPr lang="en-US" sz="1000" dirty="0" smtClean="0"/>
          </a:p>
          <a:p>
            <a:endParaRPr lang="en-US" sz="1000" dirty="0" smtClean="0"/>
          </a:p>
        </p:txBody>
      </p:sp>
      <p:pic>
        <p:nvPicPr>
          <p:cNvPr id="2055" name="Picture 7" descr="Quantum Wire Cell "/>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257800" y="3810000"/>
            <a:ext cx="3333750" cy="2667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7" name="Picture 9" descr="Quantum Dot Cell"/>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77960" y="1699146"/>
            <a:ext cx="3734628" cy="1882254"/>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7"/>
          <p:cNvSpPr/>
          <p:nvPr/>
        </p:nvSpPr>
        <p:spPr>
          <a:xfrm>
            <a:off x="76200" y="5143500"/>
            <a:ext cx="4572000" cy="1200329"/>
          </a:xfrm>
          <a:prstGeom prst="rect">
            <a:avLst/>
          </a:prstGeom>
        </p:spPr>
        <p:txBody>
          <a:bodyPr>
            <a:spAutoFit/>
          </a:bodyPr>
          <a:lstStyle/>
          <a:p>
            <a:r>
              <a:rPr lang="en-US" dirty="0" smtClean="0"/>
              <a:t>Bonus:</a:t>
            </a:r>
          </a:p>
          <a:p>
            <a:r>
              <a:rPr lang="en-US" dirty="0" smtClean="0"/>
              <a:t>Multiple quantum well photovoltaic devices have demonstrated improved radiation tolerance and temperature coefficients</a:t>
            </a:r>
            <a:endParaRPr lang="en-US" dirty="0"/>
          </a:p>
        </p:txBody>
      </p:sp>
    </p:spTree>
    <p:extLst>
      <p:ext uri="{BB962C8B-B14F-4D97-AF65-F5344CB8AC3E}">
        <p14:creationId xmlns:p14="http://schemas.microsoft.com/office/powerpoint/2010/main" xmlns="" val="42424311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3785" y="228600"/>
            <a:ext cx="7907338" cy="762000"/>
          </a:xfrm>
        </p:spPr>
        <p:txBody>
          <a:bodyPr>
            <a:noAutofit/>
          </a:bodyPr>
          <a:lstStyle/>
          <a:p>
            <a:r>
              <a:rPr lang="en-US" sz="4000" dirty="0" smtClean="0"/>
              <a:t>Bottoms-Up Engineering of MNP in Dielectric Matrices</a:t>
            </a:r>
            <a:endParaRPr lang="en-US" sz="4000" dirty="0"/>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17454" y="3429000"/>
            <a:ext cx="4257422" cy="31443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28600" y="1510087"/>
            <a:ext cx="4354735" cy="3595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7175432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412750" y="0"/>
            <a:ext cx="95567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sz="2800" b="1" dirty="0">
                <a:latin typeface="Arial" pitchFamily="34" charset="0"/>
                <a:cs typeface="Times New Roman" pitchFamily="18" charset="0"/>
              </a:rPr>
              <a:t>Formation of Cu-based nanoparticles</a:t>
            </a:r>
          </a:p>
        </p:txBody>
      </p:sp>
      <p:sp>
        <p:nvSpPr>
          <p:cNvPr id="13324" name="Text Box 12"/>
          <p:cNvSpPr txBox="1">
            <a:spLocks noChangeArrowheads="1"/>
          </p:cNvSpPr>
          <p:nvPr/>
        </p:nvSpPr>
        <p:spPr bwMode="auto">
          <a:xfrm>
            <a:off x="112713" y="912813"/>
            <a:ext cx="40449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solidFill>
                  <a:srgbClr val="FFFFFF"/>
                </a:solidFill>
                <a:latin typeface="Arial" pitchFamily="34" charset="0"/>
              </a:rPr>
              <a:t>30 minutes of stirring in Ambient Light</a:t>
            </a:r>
            <a:endParaRPr lang="en-US" baseline="-25000">
              <a:solidFill>
                <a:srgbClr val="FFFFFF"/>
              </a:solidFill>
              <a:latin typeface="Arial" pitchFamily="34" charset="0"/>
            </a:endParaRPr>
          </a:p>
        </p:txBody>
      </p:sp>
      <p:sp>
        <p:nvSpPr>
          <p:cNvPr id="13325" name="Text Box 13"/>
          <p:cNvSpPr txBox="1">
            <a:spLocks noChangeArrowheads="1"/>
          </p:cNvSpPr>
          <p:nvPr/>
        </p:nvSpPr>
        <p:spPr bwMode="auto">
          <a:xfrm>
            <a:off x="4157663" y="912813"/>
            <a:ext cx="4986337"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solidFill>
                  <a:srgbClr val="FFFFFF"/>
                </a:solidFill>
                <a:latin typeface="Arial" pitchFamily="34" charset="0"/>
              </a:rPr>
              <a:t>Heat Treated for 6 hours at 550</a:t>
            </a:r>
            <a:r>
              <a:rPr lang="en-US" baseline="30000">
                <a:solidFill>
                  <a:srgbClr val="FFFFFF"/>
                </a:solidFill>
                <a:latin typeface="Arial" pitchFamily="34" charset="0"/>
              </a:rPr>
              <a:t>o</a:t>
            </a:r>
            <a:r>
              <a:rPr lang="en-US">
                <a:solidFill>
                  <a:srgbClr val="FFFFFF"/>
                </a:solidFill>
                <a:latin typeface="Arial" pitchFamily="34" charset="0"/>
              </a:rPr>
              <a:t>C in H</a:t>
            </a:r>
            <a:r>
              <a:rPr lang="en-US" baseline="-25000">
                <a:solidFill>
                  <a:srgbClr val="FFFFFF"/>
                </a:solidFill>
                <a:latin typeface="Arial" pitchFamily="34" charset="0"/>
              </a:rPr>
              <a:t>2</a:t>
            </a:r>
          </a:p>
        </p:txBody>
      </p:sp>
      <p:sp>
        <p:nvSpPr>
          <p:cNvPr id="13326" name="Text Box 14"/>
          <p:cNvSpPr txBox="1">
            <a:spLocks noChangeArrowheads="1"/>
          </p:cNvSpPr>
          <p:nvPr/>
        </p:nvSpPr>
        <p:spPr bwMode="auto">
          <a:xfrm>
            <a:off x="234950" y="4448175"/>
            <a:ext cx="3481388" cy="779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dirty="0">
                <a:latin typeface="Arial" pitchFamily="34" charset="0"/>
                <a:cs typeface="Arial" pitchFamily="34" charset="0"/>
              </a:rPr>
              <a:t>↓</a:t>
            </a:r>
            <a:r>
              <a:rPr lang="en-US" dirty="0">
                <a:latin typeface="Arial" pitchFamily="34" charset="0"/>
              </a:rPr>
              <a:t> transmission properties</a:t>
            </a:r>
          </a:p>
          <a:p>
            <a:pPr algn="ctr" fontAlgn="base">
              <a:spcBef>
                <a:spcPct val="50000"/>
              </a:spcBef>
              <a:spcAft>
                <a:spcPct val="0"/>
              </a:spcAft>
            </a:pPr>
            <a:r>
              <a:rPr lang="en-US" dirty="0">
                <a:latin typeface="Arial" pitchFamily="34" charset="0"/>
              </a:rPr>
              <a:t>Absorption band at ~440nm*</a:t>
            </a:r>
          </a:p>
        </p:txBody>
      </p:sp>
      <p:sp>
        <p:nvSpPr>
          <p:cNvPr id="13327" name="Text Box 15"/>
          <p:cNvSpPr txBox="1">
            <a:spLocks noChangeArrowheads="1"/>
          </p:cNvSpPr>
          <p:nvPr/>
        </p:nvSpPr>
        <p:spPr bwMode="auto">
          <a:xfrm>
            <a:off x="166687" y="5518150"/>
            <a:ext cx="3871913" cy="806450"/>
          </a:xfrm>
          <a:prstGeom prst="rect">
            <a:avLst/>
          </a:prstGeom>
          <a:solidFill>
            <a:schemeClr val="tx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lnSpc>
                <a:spcPct val="70000"/>
              </a:lnSpc>
              <a:spcBef>
                <a:spcPct val="50000"/>
              </a:spcBef>
              <a:spcAft>
                <a:spcPct val="0"/>
              </a:spcAft>
            </a:pPr>
            <a:r>
              <a:rPr lang="en-US" b="1" dirty="0">
                <a:solidFill>
                  <a:srgbClr val="FF3300"/>
                </a:solidFill>
                <a:latin typeface="Arial" pitchFamily="34" charset="0"/>
              </a:rPr>
              <a:t>Absorption band related to Cu</a:t>
            </a:r>
            <a:r>
              <a:rPr lang="en-US" b="1" baseline="-25000" dirty="0">
                <a:solidFill>
                  <a:srgbClr val="FF3300"/>
                </a:solidFill>
                <a:latin typeface="Arial" pitchFamily="34" charset="0"/>
              </a:rPr>
              <a:t>2</a:t>
            </a:r>
            <a:r>
              <a:rPr lang="en-US" b="1" dirty="0">
                <a:solidFill>
                  <a:srgbClr val="FF3300"/>
                </a:solidFill>
                <a:latin typeface="Arial" pitchFamily="34" charset="0"/>
              </a:rPr>
              <a:t>O nanoparticles*</a:t>
            </a:r>
          </a:p>
          <a:p>
            <a:pPr fontAlgn="base">
              <a:lnSpc>
                <a:spcPct val="70000"/>
              </a:lnSpc>
              <a:spcBef>
                <a:spcPct val="50000"/>
              </a:spcBef>
              <a:spcAft>
                <a:spcPct val="0"/>
              </a:spcAft>
            </a:pPr>
            <a:r>
              <a:rPr lang="en-US" b="1" dirty="0">
                <a:solidFill>
                  <a:srgbClr val="FF3300"/>
                </a:solidFill>
                <a:latin typeface="Arial" pitchFamily="34" charset="0"/>
              </a:rPr>
              <a:t>Probable light induced oxidation</a:t>
            </a:r>
          </a:p>
        </p:txBody>
      </p:sp>
      <p:sp>
        <p:nvSpPr>
          <p:cNvPr id="13329" name="Text Box 17"/>
          <p:cNvSpPr txBox="1">
            <a:spLocks noChangeArrowheads="1"/>
          </p:cNvSpPr>
          <p:nvPr/>
        </p:nvSpPr>
        <p:spPr bwMode="auto">
          <a:xfrm>
            <a:off x="4743450" y="4481513"/>
            <a:ext cx="4400550" cy="11922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dirty="0">
                <a:latin typeface="Arial" pitchFamily="34" charset="0"/>
                <a:cs typeface="Arial" pitchFamily="34" charset="0"/>
              </a:rPr>
              <a:t>From colorless to brownish</a:t>
            </a:r>
          </a:p>
          <a:p>
            <a:pPr algn="ctr" fontAlgn="base">
              <a:spcBef>
                <a:spcPct val="50000"/>
              </a:spcBef>
              <a:spcAft>
                <a:spcPct val="0"/>
              </a:spcAft>
            </a:pPr>
            <a:r>
              <a:rPr lang="en-US" dirty="0">
                <a:latin typeface="Arial" pitchFamily="34" charset="0"/>
                <a:cs typeface="Arial" pitchFamily="34" charset="0"/>
              </a:rPr>
              <a:t>↓</a:t>
            </a:r>
            <a:r>
              <a:rPr lang="en-US" dirty="0">
                <a:latin typeface="Arial" pitchFamily="34" charset="0"/>
              </a:rPr>
              <a:t> transmission properties</a:t>
            </a:r>
          </a:p>
          <a:p>
            <a:pPr algn="ctr" fontAlgn="base">
              <a:spcBef>
                <a:spcPct val="50000"/>
              </a:spcBef>
              <a:spcAft>
                <a:spcPct val="0"/>
              </a:spcAft>
            </a:pPr>
            <a:r>
              <a:rPr lang="en-US" dirty="0">
                <a:latin typeface="Arial" pitchFamily="34" charset="0"/>
              </a:rPr>
              <a:t>Absorption band at ~580nm*</a:t>
            </a:r>
          </a:p>
        </p:txBody>
      </p:sp>
      <p:sp>
        <p:nvSpPr>
          <p:cNvPr id="13330" name="Text Box 18"/>
          <p:cNvSpPr txBox="1">
            <a:spLocks noChangeArrowheads="1"/>
          </p:cNvSpPr>
          <p:nvPr/>
        </p:nvSpPr>
        <p:spPr bwMode="auto">
          <a:xfrm>
            <a:off x="4743450" y="5911850"/>
            <a:ext cx="4175125" cy="641350"/>
          </a:xfrm>
          <a:prstGeom prst="rect">
            <a:avLst/>
          </a:prstGeom>
          <a:solidFill>
            <a:schemeClr val="tx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b="1" dirty="0">
                <a:solidFill>
                  <a:srgbClr val="FF3300"/>
                </a:solidFill>
                <a:latin typeface="Arial" pitchFamily="34" charset="0"/>
              </a:rPr>
              <a:t>Absorption band related to Cu nanoparticles**</a:t>
            </a:r>
          </a:p>
        </p:txBody>
      </p:sp>
      <p:sp>
        <p:nvSpPr>
          <p:cNvPr id="13333" name="Text Box 21"/>
          <p:cNvSpPr txBox="1">
            <a:spLocks noChangeArrowheads="1"/>
          </p:cNvSpPr>
          <p:nvPr/>
        </p:nvSpPr>
        <p:spPr bwMode="auto">
          <a:xfrm>
            <a:off x="1831975" y="546100"/>
            <a:ext cx="5237163"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solidFill>
                  <a:srgbClr val="FFFFFF"/>
                </a:solidFill>
                <a:latin typeface="Arial" pitchFamily="34" charset="0"/>
              </a:rPr>
              <a:t>Transmission spectra of Cu doped SiO</a:t>
            </a:r>
            <a:r>
              <a:rPr lang="en-US" baseline="-25000">
                <a:solidFill>
                  <a:srgbClr val="FFFFFF"/>
                </a:solidFill>
                <a:latin typeface="Arial" pitchFamily="34" charset="0"/>
              </a:rPr>
              <a:t>2</a:t>
            </a:r>
            <a:r>
              <a:rPr lang="en-US">
                <a:solidFill>
                  <a:srgbClr val="FFFFFF"/>
                </a:solidFill>
                <a:latin typeface="Arial" pitchFamily="34" charset="0"/>
              </a:rPr>
              <a:t> (x=0.05) </a:t>
            </a:r>
          </a:p>
        </p:txBody>
      </p:sp>
      <p:graphicFrame>
        <p:nvGraphicFramePr>
          <p:cNvPr id="1030" name="Object 6"/>
          <p:cNvGraphicFramePr>
            <a:graphicFrameLocks noChangeAspect="1"/>
          </p:cNvGraphicFramePr>
          <p:nvPr/>
        </p:nvGraphicFramePr>
        <p:xfrm>
          <a:off x="4508500" y="952500"/>
          <a:ext cx="4343400" cy="3784600"/>
        </p:xfrm>
        <a:graphic>
          <a:graphicData uri="http://schemas.openxmlformats.org/presentationml/2006/ole">
            <p:oleObj spid="_x0000_s1030" name="Graph" r:id="rId3" imgW="3649675" imgH="3109570" progId="">
              <p:embed/>
            </p:oleObj>
          </a:graphicData>
        </a:graphic>
      </p:graphicFrame>
      <p:graphicFrame>
        <p:nvGraphicFramePr>
          <p:cNvPr id="1031" name="Object 7"/>
          <p:cNvGraphicFramePr>
            <a:graphicFrameLocks noChangeAspect="1"/>
          </p:cNvGraphicFramePr>
          <p:nvPr/>
        </p:nvGraphicFramePr>
        <p:xfrm>
          <a:off x="5511800" y="1346200"/>
          <a:ext cx="2895600" cy="2451100"/>
        </p:xfrm>
        <a:graphic>
          <a:graphicData uri="http://schemas.openxmlformats.org/presentationml/2006/ole">
            <p:oleObj spid="_x0000_s1031" name="Graph" r:id="rId4" imgW="3500933" imgH="2890723" progId="">
              <p:embed/>
            </p:oleObj>
          </a:graphicData>
        </a:graphic>
      </p:graphicFrame>
      <p:graphicFrame>
        <p:nvGraphicFramePr>
          <p:cNvPr id="1032" name="Object 8"/>
          <p:cNvGraphicFramePr>
            <a:graphicFrameLocks noChangeAspect="1"/>
          </p:cNvGraphicFramePr>
          <p:nvPr/>
        </p:nvGraphicFramePr>
        <p:xfrm>
          <a:off x="266700" y="1016000"/>
          <a:ext cx="4305300" cy="3632200"/>
        </p:xfrm>
        <a:graphic>
          <a:graphicData uri="http://schemas.openxmlformats.org/presentationml/2006/ole">
            <p:oleObj spid="_x0000_s1032" name="Graph" r:id="rId5" imgW="3649675" imgH="3095549" progId="">
              <p:embed/>
            </p:oleObj>
          </a:graphicData>
        </a:graphic>
      </p:graphicFrame>
      <p:graphicFrame>
        <p:nvGraphicFramePr>
          <p:cNvPr id="1033" name="Object 9"/>
          <p:cNvGraphicFramePr>
            <a:graphicFrameLocks noChangeAspect="1"/>
          </p:cNvGraphicFramePr>
          <p:nvPr/>
        </p:nvGraphicFramePr>
        <p:xfrm>
          <a:off x="1574800" y="1485900"/>
          <a:ext cx="2387600" cy="2197100"/>
        </p:xfrm>
        <a:graphic>
          <a:graphicData uri="http://schemas.openxmlformats.org/presentationml/2006/ole">
            <p:oleObj spid="_x0000_s1033" name="Graph" r:id="rId6" imgW="3439363" imgH="3183941" progId="">
              <p:embed/>
            </p:oleObj>
          </a:graphicData>
        </a:graphic>
      </p:graphicFrame>
    </p:spTree>
    <p:extLst>
      <p:ext uri="{BB962C8B-B14F-4D97-AF65-F5344CB8AC3E}">
        <p14:creationId xmlns:p14="http://schemas.microsoft.com/office/powerpoint/2010/main" xmlns="" val="6694084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Rectangle 5"/>
          <p:cNvSpPr>
            <a:spLocks noChangeArrowheads="1"/>
          </p:cNvSpPr>
          <p:nvPr/>
        </p:nvSpPr>
        <p:spPr bwMode="auto">
          <a:xfrm>
            <a:off x="0" y="457200"/>
            <a:ext cx="91440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en-US" sz="2800" b="1" dirty="0">
                <a:latin typeface="Arial" pitchFamily="34" charset="0"/>
              </a:rPr>
              <a:t>Effect of Post Irradiation Heat Treatment (in Air)</a:t>
            </a:r>
          </a:p>
        </p:txBody>
      </p:sp>
      <p:sp>
        <p:nvSpPr>
          <p:cNvPr id="39942" name="Text Box 6"/>
          <p:cNvSpPr txBox="1">
            <a:spLocks noChangeArrowheads="1"/>
          </p:cNvSpPr>
          <p:nvPr/>
        </p:nvSpPr>
        <p:spPr bwMode="auto">
          <a:xfrm>
            <a:off x="482600" y="5443538"/>
            <a:ext cx="8178800" cy="1311275"/>
          </a:xfrm>
          <a:prstGeom prst="rect">
            <a:avLst/>
          </a:prstGeom>
          <a:solidFill>
            <a:schemeClr val="tx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sz="2000">
                <a:solidFill>
                  <a:srgbClr val="FF0000"/>
                </a:solidFill>
                <a:latin typeface="Arial" pitchFamily="34" charset="0"/>
                <a:cs typeface="Arial" pitchFamily="34" charset="0"/>
              </a:rPr>
              <a:t>Larger quantity of Au nanoparticles using UV Nanosecond exposure</a:t>
            </a:r>
          </a:p>
          <a:p>
            <a:pPr fontAlgn="base">
              <a:spcBef>
                <a:spcPct val="50000"/>
              </a:spcBef>
              <a:spcAft>
                <a:spcPct val="0"/>
              </a:spcAft>
            </a:pPr>
            <a:r>
              <a:rPr lang="en-US" sz="2000">
                <a:solidFill>
                  <a:srgbClr val="FF0000"/>
                </a:solidFill>
                <a:latin typeface="Arial" pitchFamily="34" charset="0"/>
                <a:cs typeface="Arial" pitchFamily="34" charset="0"/>
              </a:rPr>
              <a:t>→ probably due to higher dose </a:t>
            </a:r>
          </a:p>
          <a:p>
            <a:pPr lvl="1" fontAlgn="base">
              <a:spcBef>
                <a:spcPct val="50000"/>
              </a:spcBef>
              <a:spcAft>
                <a:spcPct val="0"/>
              </a:spcAft>
            </a:pPr>
            <a:r>
              <a:rPr lang="en-US" sz="2000">
                <a:solidFill>
                  <a:srgbClr val="FF0000"/>
                </a:solidFill>
                <a:latin typeface="Arial" pitchFamily="34" charset="0"/>
                <a:cs typeface="Arial" pitchFamily="34" charset="0"/>
                <a:sym typeface="Symbol" pitchFamily="18" charset="2"/>
              </a:rPr>
              <a:t> Increase in color center formation</a:t>
            </a:r>
          </a:p>
        </p:txBody>
      </p:sp>
      <p:graphicFrame>
        <p:nvGraphicFramePr>
          <p:cNvPr id="40037" name="Group 101"/>
          <p:cNvGraphicFramePr>
            <a:graphicFrameLocks noGrp="1"/>
          </p:cNvGraphicFramePr>
          <p:nvPr/>
        </p:nvGraphicFramePr>
        <p:xfrm>
          <a:off x="4460875" y="1404938"/>
          <a:ext cx="4645025" cy="3889248"/>
        </p:xfrm>
        <a:graphic>
          <a:graphicData uri="http://schemas.openxmlformats.org/drawingml/2006/table">
            <a:tbl>
              <a:tblPr/>
              <a:tblGrid>
                <a:gridCol w="1787525"/>
                <a:gridCol w="1417638"/>
                <a:gridCol w="1439862"/>
              </a:tblGrid>
              <a:tr h="53975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3200" b="1" i="0" u="none" strike="noStrike" cap="none" normalizeH="0" baseline="0" dirty="0" err="1" smtClean="0">
                          <a:ln>
                            <a:noFill/>
                          </a:ln>
                          <a:solidFill>
                            <a:schemeClr val="tx1"/>
                          </a:solidFill>
                          <a:effectLst/>
                          <a:latin typeface="Arial" pitchFamily="34" charset="0"/>
                        </a:rPr>
                        <a:t>cw</a:t>
                      </a:r>
                      <a:endParaRPr kumimoji="0" lang="en-US" sz="3200" b="1" i="0" u="none" strike="noStrike" cap="none" normalizeH="0" baseline="0" dirty="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3200" b="1" i="0" u="none" strike="noStrike" cap="none" normalizeH="0" baseline="0" dirty="0" smtClean="0">
                          <a:ln>
                            <a:noFill/>
                          </a:ln>
                          <a:solidFill>
                            <a:schemeClr val="tx1"/>
                          </a:solidFill>
                          <a:effectLst/>
                          <a:latin typeface="Arial" pitchFamily="34" charset="0"/>
                        </a:rPr>
                        <a:t>ns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64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1"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sym typeface="Symbol" pitchFamily="18" charset="2"/>
                        </a:rPr>
                        <a:t>Irradiation Time</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1"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sym typeface="Symbol" pitchFamily="18" charset="2"/>
                        </a:rPr>
                        <a:t>Dose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1"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24 hrs</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1"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450J/cm</a:t>
                      </a:r>
                      <a:r>
                        <a:rPr kumimoji="0" lang="en-US" sz="1800" b="1" i="0" u="none" strike="noStrike" cap="none" normalizeH="0" baseline="30000" dirty="0" smtClean="0">
                          <a:ln>
                            <a:noFill/>
                          </a:ln>
                          <a:solidFill>
                            <a:schemeClr val="tx1"/>
                          </a:solidFill>
                          <a:effectLst/>
                          <a:latin typeface="Arial" pitchFamily="34" charset="0"/>
                          <a:ea typeface="Arial Unicode MS" pitchFamily="34" charset="-128"/>
                          <a:cs typeface="Arial Unicode MS" pitchFamily="34" charset="-128"/>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1"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30 min</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1"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~1500J/cm</a:t>
                      </a:r>
                      <a:r>
                        <a:rPr kumimoji="0" lang="en-US" sz="1800" b="1" i="0" u="none" strike="noStrike" cap="none" normalizeH="0" baseline="30000" dirty="0" smtClean="0">
                          <a:ln>
                            <a:noFill/>
                          </a:ln>
                          <a:solidFill>
                            <a:schemeClr val="tx1"/>
                          </a:solidFill>
                          <a:effectLst/>
                          <a:latin typeface="Arial" pitchFamily="34" charset="0"/>
                          <a:ea typeface="Arial Unicode MS" pitchFamily="34" charset="-128"/>
                          <a:cs typeface="Arial Unicode MS" pitchFamily="34" charset="-128"/>
                        </a:rPr>
                        <a:t>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581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1" i="0" u="none" strike="noStrike" cap="none" normalizeH="0" baseline="0" dirty="0" smtClean="0">
                          <a:ln>
                            <a:noFill/>
                          </a:ln>
                          <a:solidFill>
                            <a:schemeClr val="tx1"/>
                          </a:solidFill>
                          <a:effectLst/>
                          <a:latin typeface="Arial" pitchFamily="34" charset="0"/>
                        </a:rPr>
                        <a:t>Band Intensity</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sym typeface="Symbol" pitchFamily="18" charset="2"/>
                        </a:rPr>
                        <a:t></a:t>
                      </a:r>
                      <a:r>
                        <a:rPr kumimoji="0" lang="en-US" sz="1600" b="0" i="0" u="none" strike="noStrike" cap="none" normalizeH="0" baseline="0" dirty="0" err="1" smtClean="0">
                          <a:ln>
                            <a:noFill/>
                          </a:ln>
                          <a:solidFill>
                            <a:schemeClr val="tx1"/>
                          </a:solidFill>
                          <a:effectLst/>
                          <a:latin typeface="Arial" pitchFamily="34" charset="0"/>
                          <a:ea typeface="Arial Unicode MS" pitchFamily="34" charset="-128"/>
                          <a:cs typeface="Arial Unicode MS" pitchFamily="34" charset="-128"/>
                        </a:rPr>
                        <a:t>Nanoparticle</a:t>
                      </a:r>
                      <a:r>
                        <a:rPr kumimoji="0" lang="en-US" sz="16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 Number</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a typeface="Arial Unicode MS" pitchFamily="34" charset="-128"/>
                          <a:cs typeface="Arial Unicode MS" pitchFamily="34" charset="-128"/>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a typeface="Arial Unicode MS" pitchFamily="34" charset="-128"/>
                          <a:cs typeface="Arial Unicode MS" pitchFamily="34" charset="-128"/>
                        </a:rPr>
                        <a:t>++</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1" i="0" u="none" strike="noStrike" cap="none" normalizeH="0" baseline="0" dirty="0" smtClean="0">
                          <a:ln>
                            <a:noFill/>
                          </a:ln>
                          <a:solidFill>
                            <a:schemeClr val="tx1"/>
                          </a:solidFill>
                          <a:effectLst/>
                          <a:latin typeface="Arial" pitchFamily="34" charset="0"/>
                        </a:rPr>
                        <a:t>Band Width</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sym typeface="Symbol" pitchFamily="18" charset="2"/>
                        </a:rPr>
                        <a:t></a:t>
                      </a:r>
                      <a:r>
                        <a:rPr kumimoji="0" lang="en-US" sz="16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Size distribution</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a typeface="Arial Unicode MS" pitchFamily="34" charset="-128"/>
                          <a:cs typeface="Arial Unicode MS" pitchFamily="34" charset="-128"/>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a typeface="Arial Unicode MS" pitchFamily="34" charset="-128"/>
                          <a:cs typeface="Arial Unicode MS" pitchFamily="34" charset="-128"/>
                        </a:rPr>
                        <a:t>-</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94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1" i="0" u="none" strike="noStrike" cap="none" normalizeH="0" baseline="0" dirty="0" smtClean="0">
                          <a:ln>
                            <a:noFill/>
                          </a:ln>
                          <a:solidFill>
                            <a:schemeClr val="tx1"/>
                          </a:solidFill>
                          <a:effectLst/>
                          <a:latin typeface="Arial" pitchFamily="34" charset="0"/>
                        </a:rPr>
                        <a:t>Band Shift</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6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sym typeface="Symbol" pitchFamily="18" charset="2"/>
                        </a:rPr>
                        <a:t></a:t>
                      </a:r>
                      <a:r>
                        <a:rPr kumimoji="0" lang="en-US" sz="1600" b="0" i="0" u="none" strike="noStrike" cap="none" normalizeH="0" baseline="0" dirty="0" smtClean="0">
                          <a:ln>
                            <a:noFill/>
                          </a:ln>
                          <a:solidFill>
                            <a:schemeClr val="tx1"/>
                          </a:solidFill>
                          <a:effectLst/>
                          <a:latin typeface="Arial" pitchFamily="34" charset="0"/>
                          <a:ea typeface="Arial Unicode MS" pitchFamily="34" charset="-128"/>
                          <a:cs typeface="Arial Unicode MS" pitchFamily="34" charset="-128"/>
                        </a:rPr>
                        <a:t>nanoparticles size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smtClean="0">
                          <a:ln>
                            <a:noFill/>
                          </a:ln>
                          <a:solidFill>
                            <a:schemeClr val="tx1"/>
                          </a:solidFill>
                          <a:effectLst>
                            <a:outerShdw blurRad="38100" dist="38100" dir="2700000" algn="tl">
                              <a:srgbClr val="000000"/>
                            </a:outerShdw>
                          </a:effectLst>
                          <a:latin typeface="Arial Unicode MS" pitchFamily="34" charset="-128"/>
                          <a:ea typeface="Arial Unicode MS" pitchFamily="34" charset="-128"/>
                          <a:cs typeface="Arial Unicode MS" pitchFamily="34" charset="-128"/>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Arial Unicode MS" pitchFamily="34" charset="-128"/>
                          <a:ea typeface="Arial Unicode MS" pitchFamily="34" charset="-128"/>
                          <a:cs typeface="Arial Unicode MS" pitchFamily="34" charset="-128"/>
                        </a:rPr>
                        <a:t>--</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 name="Object 21"/>
          <p:cNvGraphicFramePr>
            <a:graphicFrameLocks noChangeAspect="1"/>
          </p:cNvGraphicFramePr>
          <p:nvPr/>
        </p:nvGraphicFramePr>
        <p:xfrm>
          <a:off x="0" y="1539875"/>
          <a:ext cx="4735512" cy="3946525"/>
        </p:xfrm>
        <a:graphic>
          <a:graphicData uri="http://schemas.openxmlformats.org/presentationml/2006/ole">
            <p:oleObj spid="_x0000_s2052" name="Graph" r:id="rId4" imgW="3617366" imgH="3163824" progId="">
              <p:embed/>
            </p:oleObj>
          </a:graphicData>
        </a:graphic>
      </p:graphicFrame>
    </p:spTree>
    <p:extLst>
      <p:ext uri="{BB962C8B-B14F-4D97-AF65-F5344CB8AC3E}">
        <p14:creationId xmlns:p14="http://schemas.microsoft.com/office/powerpoint/2010/main" xmlns="" val="3687845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42"/>
                                        </p:tgtEl>
                                        <p:attrNameLst>
                                          <p:attrName>style.visibility</p:attrName>
                                        </p:attrNameLst>
                                      </p:cBhvr>
                                      <p:to>
                                        <p:strVal val="visible"/>
                                      </p:to>
                                    </p:set>
                                    <p:animEffect transition="in" filter="fade">
                                      <p:cBhvr>
                                        <p:cTn id="7" dur="2000"/>
                                        <p:tgtEl>
                                          <p:spTgt spid="3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0" name="Text Box 32"/>
          <p:cNvSpPr txBox="1">
            <a:spLocks noChangeArrowheads="1"/>
          </p:cNvSpPr>
          <p:nvPr/>
        </p:nvSpPr>
        <p:spPr bwMode="auto">
          <a:xfrm>
            <a:off x="-412750" y="0"/>
            <a:ext cx="95567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eaLnBrk="1" hangingPunct="1">
              <a:spcBef>
                <a:spcPct val="50000"/>
              </a:spcBef>
            </a:pPr>
            <a:r>
              <a:rPr lang="en-US" sz="2800" b="1" dirty="0">
                <a:solidFill>
                  <a:schemeClr val="tx2"/>
                </a:solidFill>
                <a:effectLst>
                  <a:outerShdw blurRad="38100" dist="38100" dir="2700000" algn="tl">
                    <a:srgbClr val="000000"/>
                  </a:outerShdw>
                </a:effectLst>
                <a:cs typeface="Times New Roman" pitchFamily="18" charset="0"/>
              </a:rPr>
              <a:t>Map of  the Relative Heat Flow</a:t>
            </a:r>
          </a:p>
        </p:txBody>
      </p:sp>
      <p:sp>
        <p:nvSpPr>
          <p:cNvPr id="12313" name="Text Box 25"/>
          <p:cNvSpPr txBox="1">
            <a:spLocks noChangeArrowheads="1"/>
          </p:cNvSpPr>
          <p:nvPr/>
        </p:nvSpPr>
        <p:spPr bwMode="auto">
          <a:xfrm>
            <a:off x="304800" y="5867400"/>
            <a:ext cx="7974012"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1" hangingPunct="1">
              <a:spcBef>
                <a:spcPct val="50000"/>
              </a:spcBef>
            </a:pPr>
            <a:r>
              <a:rPr lang="en-US" sz="2000" dirty="0">
                <a:sym typeface="Symbol" pitchFamily="18" charset="2"/>
              </a:rPr>
              <a:t>No variation of relative heat flow with progressive incorporation of </a:t>
            </a:r>
            <a:r>
              <a:rPr lang="en-US" sz="2000" dirty="0" smtClean="0">
                <a:sym typeface="Symbol" pitchFamily="18" charset="2"/>
              </a:rPr>
              <a:t>NMP, </a:t>
            </a:r>
            <a:r>
              <a:rPr lang="en-US" sz="2000" dirty="0">
                <a:sym typeface="Symbol" pitchFamily="18" charset="2"/>
              </a:rPr>
              <a:t>though additional roughening of Silica film </a:t>
            </a:r>
            <a:r>
              <a:rPr lang="en-US" sz="2000" dirty="0" smtClean="0">
                <a:sym typeface="Symbol" pitchFamily="18" charset="2"/>
              </a:rPr>
              <a:t>morphology</a:t>
            </a:r>
            <a:endParaRPr lang="en-US" sz="2000" dirty="0">
              <a:sym typeface="Symbol" pitchFamily="18" charset="2"/>
            </a:endParaRPr>
          </a:p>
        </p:txBody>
      </p:sp>
      <p:sp>
        <p:nvSpPr>
          <p:cNvPr id="12301" name="Text Box 13"/>
          <p:cNvSpPr txBox="1">
            <a:spLocks noChangeArrowheads="1"/>
          </p:cNvSpPr>
          <p:nvPr/>
        </p:nvSpPr>
        <p:spPr bwMode="auto">
          <a:xfrm>
            <a:off x="6396038" y="917575"/>
            <a:ext cx="396875"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z="1000"/>
              <a:t>Q</a:t>
            </a:r>
            <a:endParaRPr lang="en-US"/>
          </a:p>
        </p:txBody>
      </p:sp>
      <p:sp>
        <p:nvSpPr>
          <p:cNvPr id="12302" name="Text Box 14"/>
          <p:cNvSpPr txBox="1">
            <a:spLocks noChangeArrowheads="1"/>
          </p:cNvSpPr>
          <p:nvPr/>
        </p:nvSpPr>
        <p:spPr bwMode="auto">
          <a:xfrm>
            <a:off x="8559800" y="1019175"/>
            <a:ext cx="306388"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z="1000"/>
              <a:t>Q</a:t>
            </a:r>
            <a:endParaRPr lang="en-US"/>
          </a:p>
        </p:txBody>
      </p:sp>
      <p:sp>
        <p:nvSpPr>
          <p:cNvPr id="12316" name="Rectangle 28"/>
          <p:cNvSpPr>
            <a:spLocks noChangeArrowheads="1"/>
          </p:cNvSpPr>
          <p:nvPr/>
        </p:nvSpPr>
        <p:spPr bwMode="auto">
          <a:xfrm>
            <a:off x="5486400" y="762000"/>
            <a:ext cx="3200400" cy="1015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pPr algn="ctr"/>
            <a:r>
              <a:rPr lang="en-US" sz="2000" dirty="0" smtClean="0"/>
              <a:t>Cu MNP Doped SiO</a:t>
            </a:r>
            <a:r>
              <a:rPr lang="en-US" sz="2000" baseline="-25000" dirty="0" smtClean="0"/>
              <a:t>2</a:t>
            </a:r>
            <a:r>
              <a:rPr lang="en-US" sz="2000" dirty="0" smtClean="0"/>
              <a:t> </a:t>
            </a:r>
            <a:r>
              <a:rPr lang="en-US" sz="2000" baseline="-25000" dirty="0" smtClean="0"/>
              <a:t>2</a:t>
            </a:r>
            <a:r>
              <a:rPr lang="en-US" sz="2000" dirty="0" smtClean="0"/>
              <a:t> films</a:t>
            </a:r>
          </a:p>
          <a:p>
            <a:pPr algn="ctr"/>
            <a:r>
              <a:rPr lang="en-US" sz="2000" dirty="0" smtClean="0"/>
              <a:t>Topography and heat flow</a:t>
            </a:r>
          </a:p>
          <a:p>
            <a:pPr algn="ctr" eaLnBrk="1" hangingPunct="1"/>
            <a:endParaRPr lang="en-US" sz="2000" dirty="0"/>
          </a:p>
        </p:txBody>
      </p:sp>
      <p:sp>
        <p:nvSpPr>
          <p:cNvPr id="12321" name="Text Box 33"/>
          <p:cNvSpPr txBox="1">
            <a:spLocks noChangeArrowheads="1"/>
          </p:cNvSpPr>
          <p:nvPr/>
        </p:nvSpPr>
        <p:spPr bwMode="auto">
          <a:xfrm>
            <a:off x="1371600" y="4876800"/>
            <a:ext cx="7096125" cy="779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pPr>
            <a:r>
              <a:rPr lang="en-US" dirty="0"/>
              <a:t>x=0			x=0.005			x=0.05</a:t>
            </a:r>
          </a:p>
          <a:p>
            <a:pPr>
              <a:spcBef>
                <a:spcPct val="50000"/>
              </a:spcBef>
            </a:pPr>
            <a:r>
              <a:rPr lang="en-US" dirty="0"/>
              <a:t>Q=0.17±0.01		Q=0.17±0.01		Q=0.17±0.01</a:t>
            </a:r>
          </a:p>
        </p:txBody>
      </p:sp>
      <p:grpSp>
        <p:nvGrpSpPr>
          <p:cNvPr id="2" name="Group 18"/>
          <p:cNvGrpSpPr/>
          <p:nvPr/>
        </p:nvGrpSpPr>
        <p:grpSpPr>
          <a:xfrm>
            <a:off x="77787" y="1752600"/>
            <a:ext cx="8990013" cy="2876550"/>
            <a:chOff x="38100" y="1019175"/>
            <a:chExt cx="8990013" cy="2876550"/>
          </a:xfrm>
        </p:grpSpPr>
        <p:grpSp>
          <p:nvGrpSpPr>
            <p:cNvPr id="3" name="Group 7"/>
            <p:cNvGrpSpPr>
              <a:grpSpLocks/>
            </p:cNvGrpSpPr>
            <p:nvPr/>
          </p:nvGrpSpPr>
          <p:grpSpPr bwMode="auto">
            <a:xfrm>
              <a:off x="4643438" y="1254125"/>
              <a:ext cx="4384675" cy="2454275"/>
              <a:chOff x="1800" y="1440"/>
              <a:chExt cx="6521" cy="3210"/>
            </a:xfrm>
          </p:grpSpPr>
          <p:pic>
            <p:nvPicPr>
              <p:cNvPr id="12296" name="Picture 8"/>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800" y="1440"/>
                <a:ext cx="3206" cy="31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7" name="Picture 9"/>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30" y="1470"/>
                <a:ext cx="3191" cy="31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 name="Group 51"/>
            <p:cNvGrpSpPr>
              <a:grpSpLocks/>
            </p:cNvGrpSpPr>
            <p:nvPr/>
          </p:nvGrpSpPr>
          <p:grpSpPr bwMode="auto">
            <a:xfrm>
              <a:off x="38100" y="1019175"/>
              <a:ext cx="4529138" cy="2876550"/>
              <a:chOff x="24" y="642"/>
              <a:chExt cx="2853" cy="1812"/>
            </a:xfrm>
          </p:grpSpPr>
          <p:sp>
            <p:nvSpPr>
              <p:cNvPr id="12336" name="Rectangle 48"/>
              <p:cNvSpPr>
                <a:spLocks noChangeArrowheads="1"/>
              </p:cNvSpPr>
              <p:nvPr/>
            </p:nvSpPr>
            <p:spPr bwMode="auto">
              <a:xfrm>
                <a:off x="24" y="642"/>
                <a:ext cx="2853" cy="1812"/>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grpSp>
            <p:nvGrpSpPr>
              <p:cNvPr id="5" name="Group 47"/>
              <p:cNvGrpSpPr>
                <a:grpSpLocks/>
              </p:cNvGrpSpPr>
              <p:nvPr/>
            </p:nvGrpSpPr>
            <p:grpSpPr bwMode="auto">
              <a:xfrm>
                <a:off x="114" y="758"/>
                <a:ext cx="2674" cy="1571"/>
                <a:chOff x="480" y="758"/>
                <a:chExt cx="2566" cy="1419"/>
              </a:xfrm>
            </p:grpSpPr>
            <p:pic>
              <p:nvPicPr>
                <p:cNvPr id="12330" name="Picture 4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779" y="774"/>
                  <a:ext cx="1267" cy="140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12332" name="Picture 44"/>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80" y="758"/>
                  <a:ext cx="1267" cy="141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grpSp>
        </p:grpSp>
      </p:grpSp>
      <p:sp>
        <p:nvSpPr>
          <p:cNvPr id="12300" name="Text Box 12"/>
          <p:cNvSpPr txBox="1">
            <a:spLocks noChangeArrowheads="1"/>
          </p:cNvSpPr>
          <p:nvPr/>
        </p:nvSpPr>
        <p:spPr bwMode="auto">
          <a:xfrm>
            <a:off x="4035425" y="1006475"/>
            <a:ext cx="306388"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z="1000">
                <a:solidFill>
                  <a:schemeClr val="bg2"/>
                </a:solidFill>
              </a:rPr>
              <a:t>Q</a:t>
            </a:r>
            <a:endParaRPr lang="en-US">
              <a:solidFill>
                <a:schemeClr val="bg2"/>
              </a:solidFill>
            </a:endParaRPr>
          </a:p>
        </p:txBody>
      </p:sp>
      <p:sp>
        <p:nvSpPr>
          <p:cNvPr id="12337" name="Text Box 49"/>
          <p:cNvSpPr txBox="1">
            <a:spLocks noChangeArrowheads="1"/>
          </p:cNvSpPr>
          <p:nvPr/>
        </p:nvSpPr>
        <p:spPr bwMode="auto">
          <a:xfrm>
            <a:off x="1728788" y="981075"/>
            <a:ext cx="801687"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pPr>
            <a:r>
              <a:rPr lang="en-US" sz="1000">
                <a:solidFill>
                  <a:schemeClr val="bg2"/>
                </a:solidFill>
              </a:rPr>
              <a:t>Z (nm)</a:t>
            </a:r>
          </a:p>
        </p:txBody>
      </p:sp>
      <p:sp>
        <p:nvSpPr>
          <p:cNvPr id="12340" name="Rectangle 52"/>
          <p:cNvSpPr>
            <a:spLocks noChangeArrowheads="1"/>
          </p:cNvSpPr>
          <p:nvPr/>
        </p:nvSpPr>
        <p:spPr bwMode="auto">
          <a:xfrm>
            <a:off x="228600" y="914400"/>
            <a:ext cx="3230563"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pPr algn="ctr" eaLnBrk="1" hangingPunct="1"/>
            <a:r>
              <a:rPr lang="en-US" sz="2000" dirty="0"/>
              <a:t>Un-doped SiO</a:t>
            </a:r>
            <a:r>
              <a:rPr lang="en-US" sz="2000" baseline="-25000" dirty="0"/>
              <a:t>2</a:t>
            </a:r>
            <a:r>
              <a:rPr lang="en-US" sz="2000" dirty="0"/>
              <a:t> films</a:t>
            </a:r>
          </a:p>
          <a:p>
            <a:pPr algn="ctr" eaLnBrk="1" hangingPunct="1"/>
            <a:r>
              <a:rPr lang="en-US" sz="2000" dirty="0"/>
              <a:t>Topography and heat flow</a:t>
            </a:r>
          </a:p>
        </p:txBody>
      </p:sp>
    </p:spTree>
    <p:extLst>
      <p:ext uri="{BB962C8B-B14F-4D97-AF65-F5344CB8AC3E}">
        <p14:creationId xmlns:p14="http://schemas.microsoft.com/office/powerpoint/2010/main" xmlns="" val="16025342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2321"/>
                                        </p:tgtEl>
                                        <p:attrNameLst>
                                          <p:attrName>style.visibility</p:attrName>
                                        </p:attrNameLst>
                                      </p:cBhvr>
                                      <p:to>
                                        <p:strVal val="visible"/>
                                      </p:to>
                                    </p:set>
                                    <p:animEffect transition="in" filter="blinds(horizontal)">
                                      <p:cBhvr>
                                        <p:cTn id="7" dur="500"/>
                                        <p:tgtEl>
                                          <p:spTgt spid="1232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313"/>
                                        </p:tgtEl>
                                        <p:attrNameLst>
                                          <p:attrName>style.visibility</p:attrName>
                                        </p:attrNameLst>
                                      </p:cBhvr>
                                      <p:to>
                                        <p:strVal val="visible"/>
                                      </p:to>
                                    </p:set>
                                    <p:animEffect transition="in" filter="blinds(horizontal)">
                                      <p:cBhvr>
                                        <p:cTn id="10" dur="500"/>
                                        <p:tgtEl>
                                          <p:spTgt spid="1231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2316"/>
                                        </p:tgtEl>
                                        <p:attrNameLst>
                                          <p:attrName>style.visibility</p:attrName>
                                        </p:attrNameLst>
                                      </p:cBhvr>
                                      <p:to>
                                        <p:strVal val="visible"/>
                                      </p:to>
                                    </p:set>
                                    <p:animEffect transition="in" filter="blinds(horizontal)">
                                      <p:cBhvr>
                                        <p:cTn id="13" dur="500"/>
                                        <p:tgtEl>
                                          <p:spTgt spid="12316"/>
                                        </p:tgtEl>
                                      </p:cBhvr>
                                    </p:animEffect>
                                  </p:childTnLst>
                                </p:cTn>
                              </p:par>
                              <p:par>
                                <p:cTn id="14" presetID="3" presetClass="exit" presetSubtype="10" fill="hold" grpId="0" nodeType="withEffect">
                                  <p:stCondLst>
                                    <p:cond delay="0"/>
                                  </p:stCondLst>
                                  <p:childTnLst>
                                    <p:animEffect transition="out" filter="blinds(horizontal)">
                                      <p:cBhvr>
                                        <p:cTn id="15" dur="500"/>
                                        <p:tgtEl>
                                          <p:spTgt spid="12340"/>
                                        </p:tgtEl>
                                      </p:cBhvr>
                                    </p:animEffect>
                                    <p:set>
                                      <p:cBhvr>
                                        <p:cTn id="16" dur="1" fill="hold">
                                          <p:stCondLst>
                                            <p:cond delay="499"/>
                                          </p:stCondLst>
                                        </p:cTn>
                                        <p:tgtEl>
                                          <p:spTgt spid="12340"/>
                                        </p:tgtEl>
                                        <p:attrNameLst>
                                          <p:attrName>style.visibility</p:attrName>
                                        </p:attrNameLst>
                                      </p:cBhvr>
                                      <p:to>
                                        <p:strVal val="hidden"/>
                                      </p:to>
                                    </p:set>
                                  </p:childTnLst>
                                </p:cTn>
                              </p:par>
                              <p:par>
                                <p:cTn id="17" presetID="3" presetClass="entr" presetSubtype="10" fill="hold" grpId="0" nodeType="withEffect">
                                  <p:stCondLst>
                                    <p:cond delay="0"/>
                                  </p:stCondLst>
                                  <p:childTnLst>
                                    <p:set>
                                      <p:cBhvr>
                                        <p:cTn id="18" dur="1" fill="hold">
                                          <p:stCondLst>
                                            <p:cond delay="0"/>
                                          </p:stCondLst>
                                        </p:cTn>
                                        <p:tgtEl>
                                          <p:spTgt spid="12301"/>
                                        </p:tgtEl>
                                        <p:attrNameLst>
                                          <p:attrName>style.visibility</p:attrName>
                                        </p:attrNameLst>
                                      </p:cBhvr>
                                      <p:to>
                                        <p:strVal val="visible"/>
                                      </p:to>
                                    </p:set>
                                    <p:animEffect transition="in" filter="blinds(horizontal)">
                                      <p:cBhvr>
                                        <p:cTn id="19" dur="500"/>
                                        <p:tgtEl>
                                          <p:spTgt spid="1230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2302"/>
                                        </p:tgtEl>
                                        <p:attrNameLst>
                                          <p:attrName>style.visibility</p:attrName>
                                        </p:attrNameLst>
                                      </p:cBhvr>
                                      <p:to>
                                        <p:strVal val="visible"/>
                                      </p:to>
                                    </p:set>
                                    <p:animEffect transition="in" filter="blinds(horizontal)">
                                      <p:cBhvr>
                                        <p:cTn id="22" dur="500"/>
                                        <p:tgtEl>
                                          <p:spTgt spid="12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13" grpId="0"/>
      <p:bldP spid="12301" grpId="0"/>
      <p:bldP spid="12302" grpId="0"/>
      <p:bldP spid="12316" grpId="0"/>
      <p:bldP spid="12321" grpId="0"/>
      <p:bldP spid="123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Text Box 4"/>
          <p:cNvSpPr txBox="1">
            <a:spLocks noChangeArrowheads="1"/>
          </p:cNvSpPr>
          <p:nvPr/>
        </p:nvSpPr>
        <p:spPr bwMode="auto">
          <a:xfrm>
            <a:off x="0" y="0"/>
            <a:ext cx="91440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sz="2800" b="1" dirty="0">
                <a:effectLst>
                  <a:outerShdw blurRad="38100" dist="38100" dir="2700000" algn="tl">
                    <a:srgbClr val="000000"/>
                  </a:outerShdw>
                </a:effectLst>
                <a:latin typeface="Arial" pitchFamily="34" charset="0"/>
                <a:cs typeface="Times New Roman" pitchFamily="18" charset="0"/>
              </a:rPr>
              <a:t>Conclusion and Perspectives</a:t>
            </a:r>
          </a:p>
        </p:txBody>
      </p:sp>
      <p:sp>
        <p:nvSpPr>
          <p:cNvPr id="27653" name="Rectangle 5"/>
          <p:cNvSpPr>
            <a:spLocks noChangeArrowheads="1"/>
          </p:cNvSpPr>
          <p:nvPr/>
        </p:nvSpPr>
        <p:spPr bwMode="auto">
          <a:xfrm>
            <a:off x="101600" y="896938"/>
            <a:ext cx="9042400" cy="2333625"/>
          </a:xfrm>
          <a:prstGeom prst="rect">
            <a:avLst/>
          </a:prstGeom>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1">
            <a:schemeClr val="lt1"/>
          </a:fillRef>
          <a:effectRef idx="0">
            <a:schemeClr val="accent4"/>
          </a:effectRef>
          <a:fontRef idx="minor">
            <a:schemeClr val="dk1"/>
          </a:fontRef>
        </p:style>
        <p:txBody>
          <a:bodyPr/>
          <a:lstStyle/>
          <a:p>
            <a:pPr marL="342900" indent="-342900" fontAlgn="base">
              <a:spcBef>
                <a:spcPct val="20000"/>
              </a:spcBef>
              <a:spcAft>
                <a:spcPct val="0"/>
              </a:spcAft>
              <a:buClr>
                <a:srgbClr val="FFCC00"/>
              </a:buClr>
              <a:buSzPct val="70000"/>
              <a:buFont typeface="Wingdings" pitchFamily="2" charset="2"/>
              <a:buNone/>
            </a:pPr>
            <a:r>
              <a:rPr lang="en-US" sz="2200" b="1" u="sng" dirty="0">
                <a:solidFill>
                  <a:schemeClr val="tx1"/>
                </a:solidFill>
                <a:latin typeface="Arial" pitchFamily="34" charset="0"/>
                <a:cs typeface="Arial" pitchFamily="34" charset="0"/>
              </a:rPr>
              <a:t>Formation:</a:t>
            </a:r>
            <a:r>
              <a:rPr lang="en-US" sz="2200" b="1" dirty="0">
                <a:solidFill>
                  <a:schemeClr val="tx1"/>
                </a:solidFill>
                <a:latin typeface="Arial" pitchFamily="34" charset="0"/>
                <a:cs typeface="Arial" pitchFamily="34" charset="0"/>
              </a:rPr>
              <a:t> 	</a:t>
            </a:r>
            <a:endParaRPr lang="en-US" sz="2200" b="1" dirty="0" smtClean="0">
              <a:solidFill>
                <a:schemeClr val="tx1"/>
              </a:solidFill>
              <a:latin typeface="Arial" pitchFamily="34" charset="0"/>
              <a:cs typeface="Arial" pitchFamily="34" charset="0"/>
            </a:endParaRPr>
          </a:p>
          <a:p>
            <a:pPr marL="342900" indent="-342900" fontAlgn="base">
              <a:spcBef>
                <a:spcPct val="20000"/>
              </a:spcBef>
              <a:spcAft>
                <a:spcPct val="0"/>
              </a:spcAft>
              <a:buClr>
                <a:srgbClr val="FFCC00"/>
              </a:buClr>
              <a:buSzPct val="70000"/>
              <a:buFont typeface="Arial" pitchFamily="34" charset="0"/>
              <a:buChar char="•"/>
            </a:pPr>
            <a:r>
              <a:rPr lang="en-US" sz="2200" dirty="0" smtClean="0">
                <a:solidFill>
                  <a:schemeClr val="tx1"/>
                </a:solidFill>
                <a:latin typeface="Arial" pitchFamily="34" charset="0"/>
                <a:cs typeface="Arial" pitchFamily="34" charset="0"/>
              </a:rPr>
              <a:t>Cu</a:t>
            </a:r>
            <a:r>
              <a:rPr lang="en-US" sz="2200" baseline="-25000" dirty="0" smtClean="0">
                <a:solidFill>
                  <a:schemeClr val="tx1"/>
                </a:solidFill>
                <a:latin typeface="Arial" pitchFamily="34" charset="0"/>
                <a:cs typeface="Arial" pitchFamily="34" charset="0"/>
              </a:rPr>
              <a:t>2</a:t>
            </a:r>
            <a:r>
              <a:rPr lang="en-US" sz="2200" dirty="0" smtClean="0">
                <a:solidFill>
                  <a:schemeClr val="tx1"/>
                </a:solidFill>
                <a:latin typeface="Arial" pitchFamily="34" charset="0"/>
                <a:cs typeface="Arial" pitchFamily="34" charset="0"/>
              </a:rPr>
              <a:t>O </a:t>
            </a:r>
            <a:r>
              <a:rPr lang="en-US" sz="2200" dirty="0">
                <a:solidFill>
                  <a:schemeClr val="tx1"/>
                </a:solidFill>
                <a:latin typeface="Arial" pitchFamily="34" charset="0"/>
                <a:cs typeface="Arial" pitchFamily="34" charset="0"/>
              </a:rPr>
              <a:t>formed by probable light induced oxidation </a:t>
            </a:r>
          </a:p>
          <a:p>
            <a:pPr marL="342900" indent="-342900" fontAlgn="base">
              <a:spcBef>
                <a:spcPct val="20000"/>
              </a:spcBef>
              <a:spcAft>
                <a:spcPct val="0"/>
              </a:spcAft>
              <a:buClr>
                <a:srgbClr val="FFCC00"/>
              </a:buClr>
              <a:buSzPct val="70000"/>
              <a:buFont typeface="Arial" pitchFamily="34" charset="0"/>
              <a:buChar char="•"/>
            </a:pPr>
            <a:r>
              <a:rPr lang="en-US" sz="2200" dirty="0" err="1" smtClean="0">
                <a:solidFill>
                  <a:schemeClr val="tx1"/>
                </a:solidFill>
                <a:latin typeface="Arial" pitchFamily="34" charset="0"/>
                <a:cs typeface="Arial" pitchFamily="34" charset="0"/>
              </a:rPr>
              <a:t>Cu</a:t>
            </a:r>
            <a:r>
              <a:rPr lang="en-US" sz="2200" baseline="30000" dirty="0" err="1" smtClean="0">
                <a:solidFill>
                  <a:schemeClr val="tx1"/>
                </a:solidFill>
                <a:latin typeface="Arial" pitchFamily="34" charset="0"/>
                <a:cs typeface="Arial" pitchFamily="34" charset="0"/>
              </a:rPr>
              <a:t>o</a:t>
            </a:r>
            <a:r>
              <a:rPr lang="en-US" sz="2200" dirty="0" smtClean="0">
                <a:solidFill>
                  <a:schemeClr val="tx1"/>
                </a:solidFill>
                <a:latin typeface="Arial" pitchFamily="34" charset="0"/>
                <a:cs typeface="Arial" pitchFamily="34" charset="0"/>
              </a:rPr>
              <a:t> </a:t>
            </a:r>
            <a:r>
              <a:rPr lang="en-US" sz="2200" dirty="0">
                <a:solidFill>
                  <a:schemeClr val="tx1"/>
                </a:solidFill>
                <a:latin typeface="Arial" pitchFamily="34" charset="0"/>
                <a:cs typeface="Arial" pitchFamily="34" charset="0"/>
              </a:rPr>
              <a:t>nanoparticles formed only by heat treatment in H</a:t>
            </a:r>
            <a:r>
              <a:rPr lang="en-US" sz="2200" baseline="-25000" dirty="0">
                <a:solidFill>
                  <a:schemeClr val="tx1"/>
                </a:solidFill>
                <a:latin typeface="Arial" pitchFamily="34" charset="0"/>
                <a:cs typeface="Arial" pitchFamily="34" charset="0"/>
              </a:rPr>
              <a:t>2</a:t>
            </a:r>
            <a:r>
              <a:rPr lang="en-US" sz="2200" dirty="0">
                <a:solidFill>
                  <a:schemeClr val="tx1"/>
                </a:solidFill>
                <a:latin typeface="Arial" pitchFamily="34" charset="0"/>
                <a:cs typeface="Arial" pitchFamily="34" charset="0"/>
              </a:rPr>
              <a:t>, </a:t>
            </a:r>
          </a:p>
          <a:p>
            <a:pPr marL="342900" indent="-342900" fontAlgn="base">
              <a:spcBef>
                <a:spcPct val="20000"/>
              </a:spcBef>
              <a:spcAft>
                <a:spcPct val="0"/>
              </a:spcAft>
              <a:buClr>
                <a:srgbClr val="FFCC00"/>
              </a:buClr>
              <a:buSzPct val="70000"/>
              <a:buFont typeface="Arial" pitchFamily="34" charset="0"/>
              <a:buChar char="•"/>
            </a:pPr>
            <a:r>
              <a:rPr lang="en-US" sz="2200" dirty="0" smtClean="0">
                <a:solidFill>
                  <a:schemeClr val="tx1"/>
                </a:solidFill>
                <a:latin typeface="Arial" pitchFamily="34" charset="0"/>
                <a:cs typeface="Arial" pitchFamily="34" charset="0"/>
              </a:rPr>
              <a:t>Ag &amp; Au </a:t>
            </a:r>
            <a:r>
              <a:rPr lang="en-US" sz="2200" dirty="0">
                <a:solidFill>
                  <a:schemeClr val="tx1"/>
                </a:solidFill>
                <a:latin typeface="Arial" pitchFamily="34" charset="0"/>
                <a:cs typeface="Arial" pitchFamily="34" charset="0"/>
              </a:rPr>
              <a:t>nanoparticles formed using heat treatment in air and </a:t>
            </a:r>
            <a:r>
              <a:rPr lang="en-US" sz="2200" dirty="0" smtClean="0">
                <a:solidFill>
                  <a:schemeClr val="tx1"/>
                </a:solidFill>
                <a:latin typeface="Arial" pitchFamily="34" charset="0"/>
                <a:cs typeface="Arial" pitchFamily="34" charset="0"/>
              </a:rPr>
              <a:t>H</a:t>
            </a:r>
            <a:r>
              <a:rPr lang="en-US" sz="2200" baseline="-25000" dirty="0" smtClean="0">
                <a:solidFill>
                  <a:schemeClr val="tx1"/>
                </a:solidFill>
                <a:latin typeface="Arial" pitchFamily="34" charset="0"/>
                <a:cs typeface="Arial" pitchFamily="34" charset="0"/>
              </a:rPr>
              <a:t>2</a:t>
            </a:r>
            <a:r>
              <a:rPr lang="en-US" sz="2200" dirty="0" smtClean="0">
                <a:solidFill>
                  <a:schemeClr val="tx1"/>
                </a:solidFill>
                <a:latin typeface="Arial" pitchFamily="34" charset="0"/>
                <a:cs typeface="Arial" pitchFamily="34" charset="0"/>
              </a:rPr>
              <a:t>, improvement </a:t>
            </a:r>
            <a:r>
              <a:rPr lang="en-US" sz="2200" dirty="0">
                <a:solidFill>
                  <a:schemeClr val="tx1"/>
                </a:solidFill>
                <a:latin typeface="Arial" pitchFamily="34" charset="0"/>
                <a:cs typeface="Arial" pitchFamily="34" charset="0"/>
              </a:rPr>
              <a:t>Au nanoparticles formation using UV </a:t>
            </a:r>
            <a:r>
              <a:rPr lang="en-US" sz="2200" dirty="0" smtClean="0">
                <a:solidFill>
                  <a:schemeClr val="tx1"/>
                </a:solidFill>
                <a:latin typeface="Arial" pitchFamily="34" charset="0"/>
                <a:cs typeface="Arial" pitchFamily="34" charset="0"/>
              </a:rPr>
              <a:t>light </a:t>
            </a:r>
            <a:r>
              <a:rPr lang="en-US" sz="2200" dirty="0">
                <a:solidFill>
                  <a:schemeClr val="tx1"/>
                </a:solidFill>
                <a:latin typeface="Arial" pitchFamily="34" charset="0"/>
                <a:cs typeface="Arial" pitchFamily="34" charset="0"/>
              </a:rPr>
              <a:t>exposure</a:t>
            </a:r>
            <a:r>
              <a:rPr lang="en-US" sz="2200" dirty="0">
                <a:solidFill>
                  <a:schemeClr val="tx1"/>
                </a:solidFill>
                <a:cs typeface="Arial" pitchFamily="34" charset="0"/>
              </a:rPr>
              <a:t> </a:t>
            </a:r>
          </a:p>
          <a:p>
            <a:pPr marL="342900" indent="-342900" fontAlgn="base">
              <a:spcBef>
                <a:spcPct val="20000"/>
              </a:spcBef>
              <a:spcAft>
                <a:spcPct val="0"/>
              </a:spcAft>
              <a:buClr>
                <a:srgbClr val="FFCC00"/>
              </a:buClr>
              <a:buSzPct val="70000"/>
              <a:buFont typeface="Wingdings" pitchFamily="2" charset="2"/>
              <a:buNone/>
            </a:pPr>
            <a:r>
              <a:rPr lang="en-US" sz="2200" dirty="0">
                <a:solidFill>
                  <a:schemeClr val="tx1"/>
                </a:solidFill>
                <a:cs typeface="Arial" pitchFamily="34" charset="0"/>
              </a:rPr>
              <a:t>		</a:t>
            </a:r>
          </a:p>
          <a:p>
            <a:pPr marL="342900" indent="-342900" fontAlgn="base">
              <a:spcBef>
                <a:spcPct val="20000"/>
              </a:spcBef>
              <a:spcAft>
                <a:spcPct val="0"/>
              </a:spcAft>
              <a:buClr>
                <a:srgbClr val="FFCC00"/>
              </a:buClr>
              <a:buSzPct val="70000"/>
              <a:buFont typeface="Wingdings" pitchFamily="2" charset="2"/>
              <a:buNone/>
            </a:pPr>
            <a:r>
              <a:rPr lang="en-US" sz="2200" b="1" u="sng" dirty="0">
                <a:solidFill>
                  <a:schemeClr val="tx1"/>
                </a:solidFill>
                <a:latin typeface="Arial" pitchFamily="34" charset="0"/>
                <a:cs typeface="Arial" pitchFamily="34" charset="0"/>
              </a:rPr>
              <a:t>Dissolution</a:t>
            </a:r>
            <a:r>
              <a:rPr lang="en-US" sz="2200" b="1" dirty="0">
                <a:solidFill>
                  <a:schemeClr val="tx1"/>
                </a:solidFill>
                <a:latin typeface="Arial" pitchFamily="34" charset="0"/>
                <a:cs typeface="Arial" pitchFamily="34" charset="0"/>
              </a:rPr>
              <a:t>: 	</a:t>
            </a:r>
            <a:endParaRPr lang="en-US" sz="2200" b="1" dirty="0" smtClean="0">
              <a:solidFill>
                <a:schemeClr val="tx1"/>
              </a:solidFill>
              <a:latin typeface="Arial" pitchFamily="34" charset="0"/>
              <a:cs typeface="Arial" pitchFamily="34" charset="0"/>
            </a:endParaRPr>
          </a:p>
          <a:p>
            <a:pPr marL="342900" indent="-342900" fontAlgn="base">
              <a:spcBef>
                <a:spcPct val="20000"/>
              </a:spcBef>
              <a:spcAft>
                <a:spcPct val="0"/>
              </a:spcAft>
              <a:buClr>
                <a:srgbClr val="FFCC00"/>
              </a:buClr>
              <a:buSzPct val="70000"/>
              <a:buFont typeface="Arial" pitchFamily="34" charset="0"/>
              <a:buChar char="•"/>
            </a:pPr>
            <a:r>
              <a:rPr lang="en-US" sz="2200" dirty="0" smtClean="0">
                <a:solidFill>
                  <a:schemeClr val="tx1"/>
                </a:solidFill>
                <a:latin typeface="Arial" pitchFamily="34" charset="0"/>
                <a:cs typeface="Arial" pitchFamily="34" charset="0"/>
              </a:rPr>
              <a:t>Cu</a:t>
            </a:r>
            <a:r>
              <a:rPr lang="en-US" sz="2200" baseline="-25000" dirty="0" smtClean="0">
                <a:solidFill>
                  <a:schemeClr val="tx1"/>
                </a:solidFill>
                <a:latin typeface="Arial" pitchFamily="34" charset="0"/>
                <a:cs typeface="Arial" pitchFamily="34" charset="0"/>
              </a:rPr>
              <a:t>2</a:t>
            </a:r>
            <a:r>
              <a:rPr lang="en-US" sz="2200" dirty="0" smtClean="0">
                <a:solidFill>
                  <a:schemeClr val="tx1"/>
                </a:solidFill>
                <a:latin typeface="Arial" pitchFamily="34" charset="0"/>
                <a:cs typeface="Arial" pitchFamily="34" charset="0"/>
              </a:rPr>
              <a:t>O </a:t>
            </a:r>
            <a:r>
              <a:rPr lang="en-US" sz="2200" dirty="0">
                <a:solidFill>
                  <a:schemeClr val="tx1"/>
                </a:solidFill>
                <a:latin typeface="Arial" pitchFamily="34" charset="0"/>
                <a:cs typeface="Arial" pitchFamily="34" charset="0"/>
              </a:rPr>
              <a:t>dissolved using UV light exposure </a:t>
            </a:r>
          </a:p>
          <a:p>
            <a:pPr marL="342900" indent="-342900" fontAlgn="base">
              <a:spcBef>
                <a:spcPct val="20000"/>
              </a:spcBef>
              <a:spcAft>
                <a:spcPct val="0"/>
              </a:spcAft>
              <a:buClr>
                <a:srgbClr val="FFCC00"/>
              </a:buClr>
              <a:buSzPct val="70000"/>
              <a:buFont typeface="Arial" pitchFamily="34" charset="0"/>
              <a:buChar char="•"/>
            </a:pPr>
            <a:r>
              <a:rPr lang="en-US" sz="2200" dirty="0" smtClean="0">
                <a:solidFill>
                  <a:schemeClr val="tx1"/>
                </a:solidFill>
                <a:latin typeface="Arial" pitchFamily="34" charset="0"/>
                <a:cs typeface="Arial" pitchFamily="34" charset="0"/>
              </a:rPr>
              <a:t>Cu-based </a:t>
            </a:r>
            <a:r>
              <a:rPr lang="en-US" sz="2200" dirty="0">
                <a:solidFill>
                  <a:schemeClr val="tx1"/>
                </a:solidFill>
                <a:latin typeface="Arial" pitchFamily="34" charset="0"/>
                <a:cs typeface="Arial" pitchFamily="34" charset="0"/>
              </a:rPr>
              <a:t>nanoparticles dissolved by heat treatment </a:t>
            </a:r>
          </a:p>
          <a:p>
            <a:pPr marL="342900" indent="-342900" fontAlgn="base">
              <a:spcBef>
                <a:spcPct val="20000"/>
              </a:spcBef>
              <a:spcAft>
                <a:spcPct val="0"/>
              </a:spcAft>
              <a:buClr>
                <a:srgbClr val="FFCC00"/>
              </a:buClr>
              <a:buSzPct val="70000"/>
              <a:buFont typeface="Arial" pitchFamily="34" charset="0"/>
              <a:buChar char="•"/>
            </a:pPr>
            <a:r>
              <a:rPr lang="en-US" sz="2200" dirty="0" smtClean="0">
                <a:solidFill>
                  <a:schemeClr val="tx1"/>
                </a:solidFill>
                <a:latin typeface="Arial" pitchFamily="34" charset="0"/>
                <a:cs typeface="Arial" pitchFamily="34" charset="0"/>
              </a:rPr>
              <a:t>Ag  and Au </a:t>
            </a:r>
            <a:r>
              <a:rPr lang="en-US" sz="2200" dirty="0">
                <a:solidFill>
                  <a:schemeClr val="tx1"/>
                </a:solidFill>
                <a:latin typeface="Arial" pitchFamily="34" charset="0"/>
                <a:cs typeface="Arial" pitchFamily="34" charset="0"/>
              </a:rPr>
              <a:t>nanoparticles dissolved by IR femtosecond exposure</a:t>
            </a:r>
          </a:p>
        </p:txBody>
      </p:sp>
      <p:sp>
        <p:nvSpPr>
          <p:cNvPr id="27654" name="Text Box 6"/>
          <p:cNvSpPr txBox="1">
            <a:spLocks noChangeArrowheads="1"/>
          </p:cNvSpPr>
          <p:nvPr/>
        </p:nvSpPr>
        <p:spPr bwMode="auto">
          <a:xfrm>
            <a:off x="0" y="4984750"/>
            <a:ext cx="9707563" cy="23698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en-US" sz="2200" b="1" u="sng" dirty="0">
                <a:latin typeface="Arial" pitchFamily="34" charset="0"/>
                <a:cs typeface="Arial" pitchFamily="34" charset="0"/>
              </a:rPr>
              <a:t>Formation/dissolution:</a:t>
            </a:r>
            <a:r>
              <a:rPr lang="en-US" dirty="0">
                <a:latin typeface="Arial" pitchFamily="34" charset="0"/>
                <a:cs typeface="Arial" pitchFamily="34" charset="0"/>
              </a:rPr>
              <a:t>	</a:t>
            </a:r>
            <a:endParaRPr lang="en-US" dirty="0" smtClean="0">
              <a:latin typeface="Arial" pitchFamily="34" charset="0"/>
              <a:cs typeface="Arial" pitchFamily="34" charset="0"/>
            </a:endParaRPr>
          </a:p>
          <a:p>
            <a:pPr marL="342900" indent="-342900" eaLnBrk="0" fontAlgn="base" hangingPunct="0">
              <a:spcBef>
                <a:spcPct val="50000"/>
              </a:spcBef>
              <a:spcAft>
                <a:spcPct val="0"/>
              </a:spcAft>
              <a:buFont typeface="Arial" pitchFamily="34" charset="0"/>
              <a:buChar char="•"/>
            </a:pPr>
            <a:r>
              <a:rPr lang="en-US" sz="2200" dirty="0" smtClean="0">
                <a:latin typeface="Arial" pitchFamily="34" charset="0"/>
                <a:cs typeface="Arial" pitchFamily="34" charset="0"/>
              </a:rPr>
              <a:t>Spatially </a:t>
            </a:r>
            <a:r>
              <a:rPr lang="en-US" sz="2200" dirty="0">
                <a:latin typeface="Arial" pitchFamily="34" charset="0"/>
                <a:cs typeface="Arial" pitchFamily="34" charset="0"/>
              </a:rPr>
              <a:t>selective writing of metallic lines</a:t>
            </a:r>
          </a:p>
          <a:p>
            <a:pPr marL="342900" indent="-342900" eaLnBrk="0" fontAlgn="base" hangingPunct="0">
              <a:spcBef>
                <a:spcPct val="50000"/>
              </a:spcBef>
              <a:spcAft>
                <a:spcPct val="0"/>
              </a:spcAft>
              <a:buFont typeface="Arial" pitchFamily="34" charset="0"/>
              <a:buChar char="•"/>
            </a:pPr>
            <a:r>
              <a:rPr lang="en-US" sz="2200" dirty="0" smtClean="0">
                <a:latin typeface="Arial" pitchFamily="34" charset="0"/>
                <a:cs typeface="Arial" pitchFamily="34" charset="0"/>
              </a:rPr>
              <a:t>Electrical </a:t>
            </a:r>
            <a:r>
              <a:rPr lang="en-US" sz="2200" dirty="0">
                <a:latin typeface="Arial" pitchFamily="34" charset="0"/>
                <a:cs typeface="Arial" pitchFamily="34" charset="0"/>
              </a:rPr>
              <a:t>conductivity of the lines</a:t>
            </a:r>
          </a:p>
          <a:p>
            <a:pPr marL="342900" indent="-342900" eaLnBrk="0" fontAlgn="base" hangingPunct="0">
              <a:spcBef>
                <a:spcPct val="50000"/>
              </a:spcBef>
              <a:spcAft>
                <a:spcPct val="0"/>
              </a:spcAft>
              <a:buFont typeface="Arial" pitchFamily="34" charset="0"/>
              <a:buChar char="•"/>
            </a:pPr>
            <a:r>
              <a:rPr lang="en-US" sz="2200" dirty="0" smtClean="0">
                <a:latin typeface="Arial" pitchFamily="34" charset="0"/>
                <a:cs typeface="Arial" pitchFamily="34" charset="0"/>
              </a:rPr>
              <a:t>Extend </a:t>
            </a:r>
            <a:r>
              <a:rPr lang="en-US" sz="2200" dirty="0">
                <a:latin typeface="Arial" pitchFamily="34" charset="0"/>
                <a:cs typeface="Arial" pitchFamily="34" charset="0"/>
              </a:rPr>
              <a:t>this study to other metallic systems</a:t>
            </a:r>
          </a:p>
          <a:p>
            <a:pPr eaLnBrk="0" fontAlgn="base" hangingPunct="0">
              <a:spcBef>
                <a:spcPct val="50000"/>
              </a:spcBef>
              <a:spcAft>
                <a:spcPct val="0"/>
              </a:spcAft>
            </a:pPr>
            <a:r>
              <a:rPr lang="en-US" dirty="0">
                <a:solidFill>
                  <a:srgbClr val="FFFFFF"/>
                </a:solidFill>
                <a:effectLst>
                  <a:outerShdw blurRad="38100" dist="38100" dir="2700000" algn="tl">
                    <a:srgbClr val="000000"/>
                  </a:outerShdw>
                </a:effectLst>
              </a:rPr>
              <a:t>	 	</a:t>
            </a:r>
          </a:p>
        </p:txBody>
      </p:sp>
    </p:spTree>
    <p:extLst>
      <p:ext uri="{BB962C8B-B14F-4D97-AF65-F5344CB8AC3E}">
        <p14:creationId xmlns:p14="http://schemas.microsoft.com/office/powerpoint/2010/main" xmlns="" val="29157876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7654"/>
                                        </p:tgtEl>
                                        <p:attrNameLst>
                                          <p:attrName>style.visibility</p:attrName>
                                        </p:attrNameLst>
                                      </p:cBhvr>
                                      <p:to>
                                        <p:strVal val="visible"/>
                                      </p:to>
                                    </p:set>
                                    <p:animEffect transition="in" filter="box(in)">
                                      <p:cBhvr>
                                        <p:cTn id="7" dur="5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3"/>
          <p:cNvSpPr>
            <a:spLocks noGrp="1"/>
          </p:cNvSpPr>
          <p:nvPr>
            <p:ph type="sldNum" sz="quarter" idx="10"/>
          </p:nvPr>
        </p:nvSpPr>
        <p:spPr bwMode="auto">
          <a:xfrm>
            <a:off x="8154988" y="6477000"/>
            <a:ext cx="989012" cy="307975"/>
          </a:xfrm>
          <a:noFill/>
          <a:ln>
            <a:miter lim="800000"/>
            <a:headEnd/>
            <a:tailEnd/>
          </a:ln>
        </p:spPr>
        <p:txBody>
          <a:bodyPr vert="horz" wrap="square" lIns="91440" tIns="45720" rIns="91440" bIns="45720" numCol="1" anchor="t" anchorCtr="0" compatLnSpc="1">
            <a:prstTxWarp prst="textNoShape">
              <a:avLst/>
            </a:prstTxWarp>
          </a:bodyPr>
          <a:lstStyle/>
          <a:p>
            <a:fld id="{30064017-143D-4B25-B41F-5A6CFC4168AD}" type="slidenum">
              <a:rPr lang="en-US" smtClean="0">
                <a:latin typeface="Calibri" pitchFamily="34" charset="0"/>
              </a:rPr>
              <a:pPr/>
              <a:t>26</a:t>
            </a:fld>
            <a:endParaRPr lang="en-US" smtClean="0">
              <a:latin typeface="Calibri" pitchFamily="34" charset="0"/>
            </a:endParaRPr>
          </a:p>
        </p:txBody>
      </p:sp>
      <p:grpSp>
        <p:nvGrpSpPr>
          <p:cNvPr id="2" name="Group 2"/>
          <p:cNvGrpSpPr>
            <a:grpSpLocks/>
          </p:cNvGrpSpPr>
          <p:nvPr/>
        </p:nvGrpSpPr>
        <p:grpSpPr bwMode="auto">
          <a:xfrm>
            <a:off x="5029200" y="1371600"/>
            <a:ext cx="4191000" cy="2805113"/>
            <a:chOff x="3168" y="864"/>
            <a:chExt cx="2640" cy="1767"/>
          </a:xfrm>
        </p:grpSpPr>
        <p:grpSp>
          <p:nvGrpSpPr>
            <p:cNvPr id="3" name="Group 3"/>
            <p:cNvGrpSpPr>
              <a:grpSpLocks/>
            </p:cNvGrpSpPr>
            <p:nvPr/>
          </p:nvGrpSpPr>
          <p:grpSpPr bwMode="auto">
            <a:xfrm>
              <a:off x="3168" y="1440"/>
              <a:ext cx="1720" cy="1191"/>
              <a:chOff x="2928" y="816"/>
              <a:chExt cx="1872" cy="1296"/>
            </a:xfrm>
          </p:grpSpPr>
          <p:sp>
            <p:nvSpPr>
              <p:cNvPr id="21522" name="Litebulb"/>
              <p:cNvSpPr>
                <a:spLocks noEditPoints="1" noChangeArrowheads="1"/>
              </p:cNvSpPr>
              <p:nvPr/>
            </p:nvSpPr>
            <p:spPr bwMode="auto">
              <a:xfrm>
                <a:off x="3456" y="1344"/>
                <a:ext cx="825" cy="73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561 w 21600"/>
                  <a:gd name="T13" fmla="*/ 2175 h 21600"/>
                  <a:gd name="T14" fmla="*/ 18275 w 21600"/>
                  <a:gd name="T15" fmla="*/ 9287 h 21600"/>
                </a:gdLst>
                <a:ahLst/>
                <a:cxnLst>
                  <a:cxn ang="T8">
                    <a:pos x="T0" y="T1"/>
                  </a:cxn>
                  <a:cxn ang="T9">
                    <a:pos x="T2" y="T3"/>
                  </a:cxn>
                  <a:cxn ang="T10">
                    <a:pos x="T4" y="T5"/>
                  </a:cxn>
                  <a:cxn ang="T11">
                    <a:pos x="T6" y="T7"/>
                  </a:cxn>
                </a:cxnLst>
                <a:rect l="T12" t="T13" r="T14" b="T15"/>
                <a:pathLst>
                  <a:path w="21600" h="21600" extrusionOk="0">
                    <a:moveTo>
                      <a:pt x="10825" y="21723"/>
                    </a:moveTo>
                    <a:lnTo>
                      <a:pt x="11215" y="21723"/>
                    </a:lnTo>
                    <a:lnTo>
                      <a:pt x="11552" y="21688"/>
                    </a:lnTo>
                    <a:lnTo>
                      <a:pt x="11916" y="21617"/>
                    </a:lnTo>
                    <a:lnTo>
                      <a:pt x="12253" y="21547"/>
                    </a:lnTo>
                    <a:lnTo>
                      <a:pt x="12617" y="21441"/>
                    </a:lnTo>
                    <a:lnTo>
                      <a:pt x="12902" y="21317"/>
                    </a:lnTo>
                    <a:lnTo>
                      <a:pt x="13162" y="21176"/>
                    </a:lnTo>
                    <a:lnTo>
                      <a:pt x="13396" y="21000"/>
                    </a:lnTo>
                    <a:lnTo>
                      <a:pt x="13655" y="20841"/>
                    </a:lnTo>
                    <a:lnTo>
                      <a:pt x="13863" y="20629"/>
                    </a:lnTo>
                    <a:lnTo>
                      <a:pt x="14045" y="20435"/>
                    </a:lnTo>
                    <a:lnTo>
                      <a:pt x="14200" y="20223"/>
                    </a:lnTo>
                    <a:lnTo>
                      <a:pt x="14356" y="19994"/>
                    </a:lnTo>
                    <a:lnTo>
                      <a:pt x="14460" y="19747"/>
                    </a:lnTo>
                    <a:lnTo>
                      <a:pt x="14512" y="19482"/>
                    </a:lnTo>
                    <a:lnTo>
                      <a:pt x="14512" y="19235"/>
                    </a:lnTo>
                    <a:lnTo>
                      <a:pt x="14512" y="19147"/>
                    </a:lnTo>
                    <a:lnTo>
                      <a:pt x="14512" y="18900"/>
                    </a:lnTo>
                    <a:lnTo>
                      <a:pt x="14512" y="18529"/>
                    </a:lnTo>
                    <a:lnTo>
                      <a:pt x="14512" y="18052"/>
                    </a:lnTo>
                    <a:lnTo>
                      <a:pt x="14512" y="17505"/>
                    </a:lnTo>
                    <a:lnTo>
                      <a:pt x="14512" y="16976"/>
                    </a:lnTo>
                    <a:lnTo>
                      <a:pt x="14512" y="16464"/>
                    </a:lnTo>
                    <a:lnTo>
                      <a:pt x="14512" y="15952"/>
                    </a:lnTo>
                    <a:lnTo>
                      <a:pt x="14512" y="15758"/>
                    </a:lnTo>
                    <a:lnTo>
                      <a:pt x="14616" y="15547"/>
                    </a:lnTo>
                    <a:lnTo>
                      <a:pt x="14694" y="15352"/>
                    </a:lnTo>
                    <a:lnTo>
                      <a:pt x="14798" y="15141"/>
                    </a:lnTo>
                    <a:lnTo>
                      <a:pt x="15161" y="14735"/>
                    </a:lnTo>
                    <a:lnTo>
                      <a:pt x="15602" y="14329"/>
                    </a:lnTo>
                    <a:lnTo>
                      <a:pt x="16745" y="13552"/>
                    </a:lnTo>
                    <a:lnTo>
                      <a:pt x="18043" y="12670"/>
                    </a:lnTo>
                    <a:lnTo>
                      <a:pt x="18744" y="12194"/>
                    </a:lnTo>
                    <a:lnTo>
                      <a:pt x="19341" y="11647"/>
                    </a:lnTo>
                    <a:lnTo>
                      <a:pt x="19938" y="11099"/>
                    </a:lnTo>
                    <a:lnTo>
                      <a:pt x="20483" y="10464"/>
                    </a:lnTo>
                    <a:lnTo>
                      <a:pt x="20743" y="10164"/>
                    </a:lnTo>
                    <a:lnTo>
                      <a:pt x="20950" y="9794"/>
                    </a:lnTo>
                    <a:lnTo>
                      <a:pt x="21132" y="9441"/>
                    </a:lnTo>
                    <a:lnTo>
                      <a:pt x="21288" y="9035"/>
                    </a:lnTo>
                    <a:lnTo>
                      <a:pt x="21444" y="8664"/>
                    </a:lnTo>
                    <a:lnTo>
                      <a:pt x="21548" y="8223"/>
                    </a:lnTo>
                    <a:lnTo>
                      <a:pt x="21600" y="7782"/>
                    </a:lnTo>
                    <a:lnTo>
                      <a:pt x="21600" y="7341"/>
                    </a:lnTo>
                    <a:lnTo>
                      <a:pt x="21600" y="6935"/>
                    </a:lnTo>
                    <a:lnTo>
                      <a:pt x="21548" y="6564"/>
                    </a:lnTo>
                    <a:lnTo>
                      <a:pt x="21496" y="6229"/>
                    </a:lnTo>
                    <a:lnTo>
                      <a:pt x="21392" y="5858"/>
                    </a:lnTo>
                    <a:lnTo>
                      <a:pt x="21288" y="5523"/>
                    </a:lnTo>
                    <a:lnTo>
                      <a:pt x="21132" y="5135"/>
                    </a:lnTo>
                    <a:lnTo>
                      <a:pt x="20950" y="4800"/>
                    </a:lnTo>
                    <a:lnTo>
                      <a:pt x="20743" y="4464"/>
                    </a:lnTo>
                    <a:lnTo>
                      <a:pt x="20535" y="4164"/>
                    </a:lnTo>
                    <a:lnTo>
                      <a:pt x="20301" y="3847"/>
                    </a:lnTo>
                    <a:lnTo>
                      <a:pt x="20042" y="3547"/>
                    </a:lnTo>
                    <a:lnTo>
                      <a:pt x="19782" y="3247"/>
                    </a:lnTo>
                    <a:lnTo>
                      <a:pt x="19133" y="2664"/>
                    </a:lnTo>
                    <a:lnTo>
                      <a:pt x="18458" y="2152"/>
                    </a:lnTo>
                    <a:lnTo>
                      <a:pt x="17705" y="1694"/>
                    </a:lnTo>
                    <a:lnTo>
                      <a:pt x="16849" y="1252"/>
                    </a:lnTo>
                    <a:lnTo>
                      <a:pt x="16407" y="1076"/>
                    </a:lnTo>
                    <a:lnTo>
                      <a:pt x="15940" y="900"/>
                    </a:lnTo>
                    <a:lnTo>
                      <a:pt x="15499" y="741"/>
                    </a:lnTo>
                    <a:lnTo>
                      <a:pt x="15057" y="600"/>
                    </a:lnTo>
                    <a:lnTo>
                      <a:pt x="14564" y="458"/>
                    </a:lnTo>
                    <a:lnTo>
                      <a:pt x="14045" y="335"/>
                    </a:lnTo>
                    <a:lnTo>
                      <a:pt x="13500" y="229"/>
                    </a:lnTo>
                    <a:lnTo>
                      <a:pt x="13006" y="158"/>
                    </a:lnTo>
                    <a:lnTo>
                      <a:pt x="12461" y="88"/>
                    </a:lnTo>
                    <a:lnTo>
                      <a:pt x="11968" y="52"/>
                    </a:lnTo>
                    <a:lnTo>
                      <a:pt x="11423" y="17"/>
                    </a:lnTo>
                    <a:lnTo>
                      <a:pt x="10825" y="17"/>
                    </a:lnTo>
                    <a:lnTo>
                      <a:pt x="10254" y="17"/>
                    </a:lnTo>
                    <a:lnTo>
                      <a:pt x="9709" y="52"/>
                    </a:lnTo>
                    <a:lnTo>
                      <a:pt x="9216" y="88"/>
                    </a:lnTo>
                    <a:lnTo>
                      <a:pt x="8671" y="158"/>
                    </a:lnTo>
                    <a:lnTo>
                      <a:pt x="8177" y="229"/>
                    </a:lnTo>
                    <a:lnTo>
                      <a:pt x="7632" y="335"/>
                    </a:lnTo>
                    <a:lnTo>
                      <a:pt x="7113" y="458"/>
                    </a:lnTo>
                    <a:lnTo>
                      <a:pt x="6620" y="600"/>
                    </a:lnTo>
                    <a:lnTo>
                      <a:pt x="6178" y="741"/>
                    </a:lnTo>
                    <a:lnTo>
                      <a:pt x="5737" y="900"/>
                    </a:lnTo>
                    <a:lnTo>
                      <a:pt x="5270" y="1076"/>
                    </a:lnTo>
                    <a:lnTo>
                      <a:pt x="4828" y="1252"/>
                    </a:lnTo>
                    <a:lnTo>
                      <a:pt x="3972" y="1694"/>
                    </a:lnTo>
                    <a:lnTo>
                      <a:pt x="3219" y="2152"/>
                    </a:lnTo>
                    <a:lnTo>
                      <a:pt x="2544" y="2664"/>
                    </a:lnTo>
                    <a:lnTo>
                      <a:pt x="1895" y="3247"/>
                    </a:lnTo>
                    <a:lnTo>
                      <a:pt x="1635" y="3547"/>
                    </a:lnTo>
                    <a:lnTo>
                      <a:pt x="1375" y="3847"/>
                    </a:lnTo>
                    <a:lnTo>
                      <a:pt x="1142" y="4164"/>
                    </a:lnTo>
                    <a:lnTo>
                      <a:pt x="934" y="4464"/>
                    </a:lnTo>
                    <a:lnTo>
                      <a:pt x="726" y="4800"/>
                    </a:lnTo>
                    <a:lnTo>
                      <a:pt x="545" y="5135"/>
                    </a:lnTo>
                    <a:lnTo>
                      <a:pt x="389" y="5523"/>
                    </a:lnTo>
                    <a:lnTo>
                      <a:pt x="285" y="5858"/>
                    </a:lnTo>
                    <a:lnTo>
                      <a:pt x="181" y="6229"/>
                    </a:lnTo>
                    <a:lnTo>
                      <a:pt x="129" y="6564"/>
                    </a:lnTo>
                    <a:lnTo>
                      <a:pt x="77" y="6935"/>
                    </a:lnTo>
                    <a:lnTo>
                      <a:pt x="77" y="7341"/>
                    </a:lnTo>
                    <a:lnTo>
                      <a:pt x="77" y="7782"/>
                    </a:lnTo>
                    <a:lnTo>
                      <a:pt x="129" y="8223"/>
                    </a:lnTo>
                    <a:lnTo>
                      <a:pt x="233" y="8664"/>
                    </a:lnTo>
                    <a:lnTo>
                      <a:pt x="389" y="9035"/>
                    </a:lnTo>
                    <a:lnTo>
                      <a:pt x="545" y="9441"/>
                    </a:lnTo>
                    <a:lnTo>
                      <a:pt x="726" y="9794"/>
                    </a:lnTo>
                    <a:lnTo>
                      <a:pt x="934" y="10164"/>
                    </a:lnTo>
                    <a:lnTo>
                      <a:pt x="1194" y="10464"/>
                    </a:lnTo>
                    <a:lnTo>
                      <a:pt x="1739" y="11099"/>
                    </a:lnTo>
                    <a:lnTo>
                      <a:pt x="2336" y="11647"/>
                    </a:lnTo>
                    <a:lnTo>
                      <a:pt x="2933" y="12194"/>
                    </a:lnTo>
                    <a:lnTo>
                      <a:pt x="3634" y="12670"/>
                    </a:lnTo>
                    <a:lnTo>
                      <a:pt x="4932" y="13552"/>
                    </a:lnTo>
                    <a:lnTo>
                      <a:pt x="6075" y="14329"/>
                    </a:lnTo>
                    <a:lnTo>
                      <a:pt x="6516" y="14735"/>
                    </a:lnTo>
                    <a:lnTo>
                      <a:pt x="6879" y="15141"/>
                    </a:lnTo>
                    <a:lnTo>
                      <a:pt x="6983" y="15352"/>
                    </a:lnTo>
                    <a:lnTo>
                      <a:pt x="7061" y="15547"/>
                    </a:lnTo>
                    <a:lnTo>
                      <a:pt x="7165" y="15758"/>
                    </a:lnTo>
                    <a:lnTo>
                      <a:pt x="7165" y="15952"/>
                    </a:lnTo>
                    <a:lnTo>
                      <a:pt x="7165" y="16464"/>
                    </a:lnTo>
                    <a:lnTo>
                      <a:pt x="7165" y="16976"/>
                    </a:lnTo>
                    <a:lnTo>
                      <a:pt x="7165" y="17505"/>
                    </a:lnTo>
                    <a:lnTo>
                      <a:pt x="7165" y="18052"/>
                    </a:lnTo>
                    <a:lnTo>
                      <a:pt x="7165" y="18529"/>
                    </a:lnTo>
                    <a:lnTo>
                      <a:pt x="7165" y="18900"/>
                    </a:lnTo>
                    <a:lnTo>
                      <a:pt x="7165" y="19147"/>
                    </a:lnTo>
                    <a:lnTo>
                      <a:pt x="7165" y="19235"/>
                    </a:lnTo>
                    <a:lnTo>
                      <a:pt x="7165" y="19482"/>
                    </a:lnTo>
                    <a:lnTo>
                      <a:pt x="7217" y="19747"/>
                    </a:lnTo>
                    <a:lnTo>
                      <a:pt x="7321" y="19994"/>
                    </a:lnTo>
                    <a:lnTo>
                      <a:pt x="7476" y="20223"/>
                    </a:lnTo>
                    <a:lnTo>
                      <a:pt x="7632" y="20435"/>
                    </a:lnTo>
                    <a:lnTo>
                      <a:pt x="7814" y="20629"/>
                    </a:lnTo>
                    <a:lnTo>
                      <a:pt x="8022" y="20841"/>
                    </a:lnTo>
                    <a:lnTo>
                      <a:pt x="8281" y="21000"/>
                    </a:lnTo>
                    <a:lnTo>
                      <a:pt x="8515" y="21176"/>
                    </a:lnTo>
                    <a:lnTo>
                      <a:pt x="8775" y="21317"/>
                    </a:lnTo>
                    <a:lnTo>
                      <a:pt x="9060" y="21441"/>
                    </a:lnTo>
                    <a:lnTo>
                      <a:pt x="9424" y="21547"/>
                    </a:lnTo>
                    <a:lnTo>
                      <a:pt x="9761" y="21617"/>
                    </a:lnTo>
                    <a:lnTo>
                      <a:pt x="10125" y="21688"/>
                    </a:lnTo>
                    <a:lnTo>
                      <a:pt x="10462" y="21723"/>
                    </a:lnTo>
                    <a:lnTo>
                      <a:pt x="10825" y="21723"/>
                    </a:lnTo>
                    <a:close/>
                  </a:path>
                  <a:path w="21600" h="21600" extrusionOk="0">
                    <a:moveTo>
                      <a:pt x="9242" y="14417"/>
                    </a:moveTo>
                    <a:lnTo>
                      <a:pt x="8541" y="12035"/>
                    </a:lnTo>
                    <a:lnTo>
                      <a:pt x="7295" y="10129"/>
                    </a:lnTo>
                    <a:lnTo>
                      <a:pt x="6905" y="9652"/>
                    </a:lnTo>
                    <a:lnTo>
                      <a:pt x="8541" y="10182"/>
                    </a:lnTo>
                    <a:lnTo>
                      <a:pt x="9787" y="9547"/>
                    </a:lnTo>
                    <a:lnTo>
                      <a:pt x="11189" y="10129"/>
                    </a:lnTo>
                    <a:lnTo>
                      <a:pt x="12279" y="9547"/>
                    </a:lnTo>
                    <a:lnTo>
                      <a:pt x="13370" y="10076"/>
                    </a:lnTo>
                    <a:lnTo>
                      <a:pt x="14850" y="9652"/>
                    </a:lnTo>
                    <a:lnTo>
                      <a:pt x="12902" y="12247"/>
                    </a:lnTo>
                    <a:lnTo>
                      <a:pt x="12357" y="14417"/>
                    </a:lnTo>
                    <a:moveTo>
                      <a:pt x="7191" y="15952"/>
                    </a:moveTo>
                    <a:lnTo>
                      <a:pt x="14512" y="15952"/>
                    </a:lnTo>
                    <a:lnTo>
                      <a:pt x="14512" y="17064"/>
                    </a:lnTo>
                    <a:lnTo>
                      <a:pt x="7191" y="17047"/>
                    </a:lnTo>
                    <a:lnTo>
                      <a:pt x="7191" y="18123"/>
                    </a:lnTo>
                    <a:lnTo>
                      <a:pt x="14512" y="18158"/>
                    </a:lnTo>
                    <a:lnTo>
                      <a:pt x="14538" y="19182"/>
                    </a:lnTo>
                    <a:lnTo>
                      <a:pt x="7217" y="19182"/>
                    </a:lnTo>
                  </a:path>
                </a:pathLst>
              </a:custGeom>
              <a:gradFill rotWithShape="1">
                <a:gsLst>
                  <a:gs pos="0">
                    <a:srgbClr val="EBFC08"/>
                  </a:gs>
                  <a:gs pos="100000">
                    <a:srgbClr val="FFFFFF"/>
                  </a:gs>
                </a:gsLst>
                <a:path path="rect">
                  <a:fillToRect l="50000" t="50000" r="50000" b="50000"/>
                </a:path>
              </a:gradFill>
              <a:ln w="57150">
                <a:solidFill>
                  <a:srgbClr val="000000"/>
                </a:solidFill>
                <a:miter lim="800000"/>
                <a:headEnd/>
                <a:tailEnd/>
              </a:ln>
            </p:spPr>
            <p:txBody>
              <a:bodyPr/>
              <a:lstStyle/>
              <a:p>
                <a:endParaRPr lang="en-US">
                  <a:latin typeface="Calibri" pitchFamily="34" charset="0"/>
                </a:endParaRPr>
              </a:p>
            </p:txBody>
          </p:sp>
          <p:sp>
            <p:nvSpPr>
              <p:cNvPr id="21523" name="Line 5"/>
              <p:cNvSpPr>
                <a:spLocks noChangeShapeType="1"/>
              </p:cNvSpPr>
              <p:nvPr/>
            </p:nvSpPr>
            <p:spPr bwMode="auto">
              <a:xfrm flipV="1">
                <a:off x="4416" y="1200"/>
                <a:ext cx="384" cy="336"/>
              </a:xfrm>
              <a:prstGeom prst="line">
                <a:avLst/>
              </a:prstGeom>
              <a:noFill/>
              <a:ln w="76200">
                <a:solidFill>
                  <a:srgbClr val="EBFC08"/>
                </a:solidFill>
                <a:round/>
                <a:headEnd type="none" w="sm" len="sm"/>
                <a:tailEnd type="none" w="sm" len="sm"/>
              </a:ln>
            </p:spPr>
            <p:txBody>
              <a:bodyPr/>
              <a:lstStyle/>
              <a:p>
                <a:endParaRPr lang="en-US"/>
              </a:p>
            </p:txBody>
          </p:sp>
          <p:sp>
            <p:nvSpPr>
              <p:cNvPr id="21524" name="Line 6"/>
              <p:cNvSpPr>
                <a:spLocks noChangeShapeType="1"/>
              </p:cNvSpPr>
              <p:nvPr/>
            </p:nvSpPr>
            <p:spPr bwMode="auto">
              <a:xfrm flipV="1">
                <a:off x="4128" y="864"/>
                <a:ext cx="240" cy="480"/>
              </a:xfrm>
              <a:prstGeom prst="line">
                <a:avLst/>
              </a:prstGeom>
              <a:noFill/>
              <a:ln w="76200">
                <a:solidFill>
                  <a:srgbClr val="EBFC08"/>
                </a:solidFill>
                <a:round/>
                <a:headEnd type="none" w="sm" len="sm"/>
                <a:tailEnd type="none" w="sm" len="sm"/>
              </a:ln>
            </p:spPr>
            <p:txBody>
              <a:bodyPr/>
              <a:lstStyle/>
              <a:p>
                <a:endParaRPr lang="en-US"/>
              </a:p>
            </p:txBody>
          </p:sp>
          <p:sp>
            <p:nvSpPr>
              <p:cNvPr id="21525" name="Line 7"/>
              <p:cNvSpPr>
                <a:spLocks noChangeShapeType="1"/>
              </p:cNvSpPr>
              <p:nvPr/>
            </p:nvSpPr>
            <p:spPr bwMode="auto">
              <a:xfrm flipH="1" flipV="1">
                <a:off x="3648" y="816"/>
                <a:ext cx="96" cy="480"/>
              </a:xfrm>
              <a:prstGeom prst="line">
                <a:avLst/>
              </a:prstGeom>
              <a:noFill/>
              <a:ln w="76200">
                <a:solidFill>
                  <a:srgbClr val="EBFC08"/>
                </a:solidFill>
                <a:round/>
                <a:headEnd type="none" w="sm" len="sm"/>
                <a:tailEnd type="none" w="sm" len="sm"/>
              </a:ln>
            </p:spPr>
            <p:txBody>
              <a:bodyPr/>
              <a:lstStyle/>
              <a:p>
                <a:endParaRPr lang="en-US"/>
              </a:p>
            </p:txBody>
          </p:sp>
          <p:sp>
            <p:nvSpPr>
              <p:cNvPr id="21526" name="Line 8"/>
              <p:cNvSpPr>
                <a:spLocks noChangeShapeType="1"/>
              </p:cNvSpPr>
              <p:nvPr/>
            </p:nvSpPr>
            <p:spPr bwMode="auto">
              <a:xfrm flipH="1" flipV="1">
                <a:off x="2928" y="1056"/>
                <a:ext cx="480" cy="432"/>
              </a:xfrm>
              <a:prstGeom prst="line">
                <a:avLst/>
              </a:prstGeom>
              <a:noFill/>
              <a:ln w="76200">
                <a:solidFill>
                  <a:srgbClr val="EBFC08"/>
                </a:solidFill>
                <a:round/>
                <a:headEnd type="none" w="sm" len="sm"/>
                <a:tailEnd type="none" w="sm" len="sm"/>
              </a:ln>
            </p:spPr>
            <p:txBody>
              <a:bodyPr/>
              <a:lstStyle/>
              <a:p>
                <a:endParaRPr lang="en-US"/>
              </a:p>
            </p:txBody>
          </p:sp>
          <p:sp>
            <p:nvSpPr>
              <p:cNvPr id="21527" name="Line 9"/>
              <p:cNvSpPr>
                <a:spLocks noChangeShapeType="1"/>
              </p:cNvSpPr>
              <p:nvPr/>
            </p:nvSpPr>
            <p:spPr bwMode="auto">
              <a:xfrm flipV="1">
                <a:off x="3600" y="2112"/>
                <a:ext cx="528" cy="0"/>
              </a:xfrm>
              <a:prstGeom prst="line">
                <a:avLst/>
              </a:prstGeom>
              <a:noFill/>
              <a:ln w="76200">
                <a:solidFill>
                  <a:srgbClr val="EBFC08"/>
                </a:solidFill>
                <a:round/>
                <a:headEnd type="none" w="sm" len="sm"/>
                <a:tailEnd type="none" w="sm" len="sm"/>
              </a:ln>
            </p:spPr>
            <p:txBody>
              <a:bodyPr/>
              <a:lstStyle/>
              <a:p>
                <a:endParaRPr lang="en-US"/>
              </a:p>
            </p:txBody>
          </p:sp>
        </p:grpSp>
        <p:sp>
          <p:nvSpPr>
            <p:cNvPr id="21521" name="Rectangle 10"/>
            <p:cNvSpPr>
              <a:spLocks noChangeArrowheads="1"/>
            </p:cNvSpPr>
            <p:nvPr/>
          </p:nvSpPr>
          <p:spPr bwMode="auto">
            <a:xfrm>
              <a:off x="3456" y="864"/>
              <a:ext cx="2352" cy="912"/>
            </a:xfrm>
            <a:prstGeom prst="rect">
              <a:avLst/>
            </a:prstGeom>
            <a:noFill/>
            <a:ln w="9525">
              <a:noFill/>
              <a:miter lim="800000"/>
              <a:headEnd/>
              <a:tailEnd/>
            </a:ln>
          </p:spPr>
          <p:txBody>
            <a:bodyPr/>
            <a:lstStyle/>
            <a:p>
              <a:pPr marL="342900" indent="-342900" algn="ctr">
                <a:spcBef>
                  <a:spcPct val="20000"/>
                </a:spcBef>
                <a:buSzPct val="110000"/>
                <a:buFont typeface="Wingdings" pitchFamily="2" charset="2"/>
                <a:buNone/>
              </a:pPr>
              <a:r>
                <a:rPr lang="en-US" sz="4800" dirty="0">
                  <a:solidFill>
                    <a:srgbClr val="002D62"/>
                  </a:solidFill>
                  <a:latin typeface="Calibri" pitchFamily="34" charset="0"/>
                </a:rPr>
                <a:t>Thank You</a:t>
              </a:r>
            </a:p>
          </p:txBody>
        </p:sp>
      </p:grpSp>
      <p:grpSp>
        <p:nvGrpSpPr>
          <p:cNvPr id="4" name="Group 12"/>
          <p:cNvGrpSpPr>
            <a:grpSpLocks/>
          </p:cNvGrpSpPr>
          <p:nvPr/>
        </p:nvGrpSpPr>
        <p:grpSpPr bwMode="auto">
          <a:xfrm>
            <a:off x="1827213" y="1295400"/>
            <a:ext cx="3521075" cy="4981575"/>
            <a:chOff x="1151" y="816"/>
            <a:chExt cx="2218" cy="3138"/>
          </a:xfrm>
        </p:grpSpPr>
        <p:sp>
          <p:nvSpPr>
            <p:cNvPr id="785421" name="Cloud"/>
            <p:cNvSpPr>
              <a:spLocks noChangeAspect="1" noEditPoints="1" noChangeArrowheads="1"/>
            </p:cNvSpPr>
            <p:nvPr/>
          </p:nvSpPr>
          <p:spPr bwMode="auto">
            <a:xfrm>
              <a:off x="1151" y="816"/>
              <a:ext cx="2161" cy="1448"/>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FFFF"/>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a:defRPr/>
              </a:pPr>
              <a:endParaRPr lang="en-US">
                <a:latin typeface="Calibri" pitchFamily="34" charset="0"/>
              </a:endParaRPr>
            </a:p>
          </p:txBody>
        </p:sp>
        <p:pic>
          <p:nvPicPr>
            <p:cNvPr id="21510" name="Picture 14" descr="animated gifs"/>
            <p:cNvPicPr>
              <a:picLocks noChangeAspect="1" noChangeArrowheads="1" noCrop="1"/>
            </p:cNvPicPr>
            <p:nvPr/>
          </p:nvPicPr>
          <p:blipFill>
            <a:blip r:embed="rId2" cstate="print"/>
            <a:srcRect/>
            <a:stretch>
              <a:fillRect/>
            </a:stretch>
          </p:blipFill>
          <p:spPr bwMode="auto">
            <a:xfrm>
              <a:off x="1632" y="2364"/>
              <a:ext cx="1737" cy="1590"/>
            </a:xfrm>
            <a:prstGeom prst="rect">
              <a:avLst/>
            </a:prstGeom>
            <a:noFill/>
            <a:ln w="9525">
              <a:noFill/>
              <a:miter lim="800000"/>
              <a:headEnd/>
              <a:tailEnd/>
            </a:ln>
          </p:spPr>
        </p:pic>
        <p:sp>
          <p:nvSpPr>
            <p:cNvPr id="21511" name="Oval 15"/>
            <p:cNvSpPr>
              <a:spLocks noChangeArrowheads="1"/>
            </p:cNvSpPr>
            <p:nvPr/>
          </p:nvSpPr>
          <p:spPr bwMode="auto">
            <a:xfrm>
              <a:off x="1728" y="2364"/>
              <a:ext cx="264" cy="176"/>
            </a:xfrm>
            <a:prstGeom prst="ellipse">
              <a:avLst/>
            </a:prstGeom>
            <a:solidFill>
              <a:schemeClr val="accent1"/>
            </a:solidFill>
            <a:ln w="12700">
              <a:solidFill>
                <a:schemeClr val="tx1"/>
              </a:solidFill>
              <a:round/>
              <a:headEnd type="none" w="sm" len="sm"/>
              <a:tailEnd type="none" w="sm" len="sm"/>
            </a:ln>
          </p:spPr>
          <p:txBody>
            <a:bodyPr wrap="none" anchor="ctr"/>
            <a:lstStyle/>
            <a:p>
              <a:endParaRPr lang="en-US">
                <a:latin typeface="Calibri" pitchFamily="34" charset="0"/>
              </a:endParaRPr>
            </a:p>
          </p:txBody>
        </p:sp>
        <p:sp>
          <p:nvSpPr>
            <p:cNvPr id="21512" name="Oval 16"/>
            <p:cNvSpPr>
              <a:spLocks noChangeArrowheads="1"/>
            </p:cNvSpPr>
            <p:nvPr/>
          </p:nvSpPr>
          <p:spPr bwMode="auto">
            <a:xfrm>
              <a:off x="1860" y="2628"/>
              <a:ext cx="88" cy="88"/>
            </a:xfrm>
            <a:prstGeom prst="ellipse">
              <a:avLst/>
            </a:prstGeom>
            <a:solidFill>
              <a:schemeClr val="accent1"/>
            </a:solidFill>
            <a:ln w="12700">
              <a:solidFill>
                <a:schemeClr val="tx1"/>
              </a:solidFill>
              <a:round/>
              <a:headEnd type="none" w="sm" len="sm"/>
              <a:tailEnd type="none" w="sm" len="sm"/>
            </a:ln>
          </p:spPr>
          <p:txBody>
            <a:bodyPr wrap="none" anchor="ctr"/>
            <a:lstStyle/>
            <a:p>
              <a:endParaRPr lang="en-US">
                <a:latin typeface="Calibri" pitchFamily="34" charset="0"/>
              </a:endParaRPr>
            </a:p>
          </p:txBody>
        </p:sp>
        <p:sp>
          <p:nvSpPr>
            <p:cNvPr id="21513" name="Oval 17"/>
            <p:cNvSpPr>
              <a:spLocks noChangeArrowheads="1"/>
            </p:cNvSpPr>
            <p:nvPr/>
          </p:nvSpPr>
          <p:spPr bwMode="auto">
            <a:xfrm>
              <a:off x="1948" y="2805"/>
              <a:ext cx="44" cy="44"/>
            </a:xfrm>
            <a:prstGeom prst="ellipse">
              <a:avLst/>
            </a:prstGeom>
            <a:solidFill>
              <a:schemeClr val="accent1"/>
            </a:solidFill>
            <a:ln w="12700">
              <a:solidFill>
                <a:schemeClr val="tx1"/>
              </a:solidFill>
              <a:round/>
              <a:headEnd type="none" w="sm" len="sm"/>
              <a:tailEnd type="none" w="sm" len="sm"/>
            </a:ln>
          </p:spPr>
          <p:txBody>
            <a:bodyPr wrap="none" anchor="ctr"/>
            <a:lstStyle/>
            <a:p>
              <a:endParaRPr lang="en-US">
                <a:latin typeface="Calibri" pitchFamily="34" charset="0"/>
              </a:endParaRPr>
            </a:p>
          </p:txBody>
        </p:sp>
        <p:grpSp>
          <p:nvGrpSpPr>
            <p:cNvPr id="5" name="Group 18"/>
            <p:cNvGrpSpPr>
              <a:grpSpLocks/>
            </p:cNvGrpSpPr>
            <p:nvPr/>
          </p:nvGrpSpPr>
          <p:grpSpPr bwMode="auto">
            <a:xfrm>
              <a:off x="1497" y="996"/>
              <a:ext cx="1301" cy="1041"/>
              <a:chOff x="1488" y="1008"/>
              <a:chExt cx="1416" cy="1133"/>
            </a:xfrm>
          </p:grpSpPr>
          <p:pic>
            <p:nvPicPr>
              <p:cNvPr id="21515" name="Picture 19" descr="8"/>
              <p:cNvPicPr>
                <a:picLocks noChangeAspect="1" noChangeArrowheads="1" noCrop="1"/>
              </p:cNvPicPr>
              <p:nvPr/>
            </p:nvPicPr>
            <p:blipFill>
              <a:blip r:embed="rId3" cstate="print"/>
              <a:srcRect/>
              <a:stretch>
                <a:fillRect/>
              </a:stretch>
            </p:blipFill>
            <p:spPr bwMode="auto">
              <a:xfrm>
                <a:off x="2352" y="1056"/>
                <a:ext cx="552" cy="552"/>
              </a:xfrm>
              <a:prstGeom prst="rect">
                <a:avLst/>
              </a:prstGeom>
              <a:noFill/>
              <a:ln w="9525">
                <a:noFill/>
                <a:miter lim="800000"/>
                <a:headEnd/>
                <a:tailEnd/>
              </a:ln>
            </p:spPr>
          </p:pic>
          <p:pic>
            <p:nvPicPr>
              <p:cNvPr id="21516" name="Picture 20" descr="4"/>
              <p:cNvPicPr>
                <a:picLocks noChangeAspect="1" noChangeArrowheads="1" noCrop="1"/>
              </p:cNvPicPr>
              <p:nvPr/>
            </p:nvPicPr>
            <p:blipFill>
              <a:blip r:embed="rId4" cstate="print"/>
              <a:srcRect/>
              <a:stretch>
                <a:fillRect/>
              </a:stretch>
            </p:blipFill>
            <p:spPr bwMode="auto">
              <a:xfrm>
                <a:off x="1728" y="1680"/>
                <a:ext cx="276" cy="276"/>
              </a:xfrm>
              <a:prstGeom prst="rect">
                <a:avLst/>
              </a:prstGeom>
              <a:noFill/>
              <a:ln w="9525">
                <a:noFill/>
                <a:miter lim="800000"/>
                <a:headEnd/>
                <a:tailEnd/>
              </a:ln>
            </p:spPr>
          </p:pic>
          <p:pic>
            <p:nvPicPr>
              <p:cNvPr id="21517" name="Picture 21" descr="Benson burner">
                <a:hlinkClick r:id="rId5"/>
              </p:cNvPr>
              <p:cNvPicPr>
                <a:picLocks noChangeAspect="1" noChangeArrowheads="1" noCrop="1"/>
              </p:cNvPicPr>
              <p:nvPr/>
            </p:nvPicPr>
            <p:blipFill>
              <a:blip r:embed="rId6" cstate="print"/>
              <a:srcRect/>
              <a:stretch>
                <a:fillRect/>
              </a:stretch>
            </p:blipFill>
            <p:spPr bwMode="auto">
              <a:xfrm>
                <a:off x="1488" y="1008"/>
                <a:ext cx="389" cy="720"/>
              </a:xfrm>
              <a:prstGeom prst="rect">
                <a:avLst/>
              </a:prstGeom>
              <a:noFill/>
              <a:ln w="9525">
                <a:noFill/>
                <a:miter lim="800000"/>
                <a:headEnd/>
                <a:tailEnd/>
              </a:ln>
            </p:spPr>
          </p:pic>
          <p:pic>
            <p:nvPicPr>
              <p:cNvPr id="21518" name="Picture 22" descr="2"/>
              <p:cNvPicPr>
                <a:picLocks noChangeAspect="1" noChangeArrowheads="1" noCrop="1"/>
              </p:cNvPicPr>
              <p:nvPr/>
            </p:nvPicPr>
            <p:blipFill>
              <a:blip r:embed="rId7" cstate="print"/>
              <a:srcRect/>
              <a:stretch>
                <a:fillRect/>
              </a:stretch>
            </p:blipFill>
            <p:spPr bwMode="auto">
              <a:xfrm>
                <a:off x="2112" y="1776"/>
                <a:ext cx="480" cy="365"/>
              </a:xfrm>
              <a:prstGeom prst="rect">
                <a:avLst/>
              </a:prstGeom>
              <a:noFill/>
              <a:ln w="9525">
                <a:noFill/>
                <a:miter lim="800000"/>
                <a:headEnd/>
                <a:tailEnd/>
              </a:ln>
            </p:spPr>
          </p:pic>
          <p:sp>
            <p:nvSpPr>
              <p:cNvPr id="21519" name="Text Box 23"/>
              <p:cNvSpPr txBox="1">
                <a:spLocks noChangeArrowheads="1"/>
              </p:cNvSpPr>
              <p:nvPr/>
            </p:nvSpPr>
            <p:spPr bwMode="auto">
              <a:xfrm>
                <a:off x="1680" y="1249"/>
                <a:ext cx="720" cy="528"/>
              </a:xfrm>
              <a:prstGeom prst="rect">
                <a:avLst/>
              </a:prstGeom>
              <a:noFill/>
              <a:ln w="12700">
                <a:noFill/>
                <a:miter lim="800000"/>
                <a:headEnd type="none" w="sm" len="sm"/>
                <a:tailEnd type="none" w="sm" len="sm"/>
              </a:ln>
            </p:spPr>
            <p:txBody>
              <a:bodyPr>
                <a:spAutoFit/>
              </a:bodyPr>
              <a:lstStyle/>
              <a:p>
                <a:pPr algn="ctr"/>
                <a:r>
                  <a:rPr lang="en-US" sz="2200">
                    <a:latin typeface="Calibri" pitchFamily="34" charset="0"/>
                  </a:rPr>
                  <a:t>What </a:t>
                </a:r>
                <a:br>
                  <a:rPr lang="en-US" sz="2200">
                    <a:latin typeface="Calibri" pitchFamily="34" charset="0"/>
                  </a:rPr>
                </a:br>
                <a:r>
                  <a:rPr lang="en-US" sz="2200">
                    <a:latin typeface="Calibri" pitchFamily="34" charset="0"/>
                  </a:rPr>
                  <a:t>if?</a:t>
                </a:r>
              </a:p>
            </p:txBody>
          </p:sp>
        </p:grpSp>
      </p:grpSp>
      <p:sp>
        <p:nvSpPr>
          <p:cNvPr id="24" name="TextBox 23"/>
          <p:cNvSpPr txBox="1"/>
          <p:nvPr/>
        </p:nvSpPr>
        <p:spPr>
          <a:xfrm>
            <a:off x="397164" y="83129"/>
            <a:ext cx="7728398" cy="584775"/>
          </a:xfrm>
          <a:prstGeom prst="rect">
            <a:avLst/>
          </a:prstGeom>
          <a:noFill/>
        </p:spPr>
        <p:txBody>
          <a:bodyPr wrap="none" rtlCol="0">
            <a:spAutoFit/>
          </a:bodyPr>
          <a:lstStyle/>
          <a:p>
            <a:r>
              <a:rPr lang="en-US" sz="3200" dirty="0" smtClean="0"/>
              <a:t>Imagine ……………………………………..</a:t>
            </a:r>
            <a:endParaRPr lang="en-US" sz="3200" dirty="0"/>
          </a:p>
        </p:txBody>
      </p:sp>
    </p:spTree>
    <p:extLst>
      <p:ext uri="{BB962C8B-B14F-4D97-AF65-F5344CB8AC3E}">
        <p14:creationId xmlns:p14="http://schemas.microsoft.com/office/powerpoint/2010/main" xmlns="" val="2359637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GreenWave_BusDesignSlides">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30" ma:contentTypeDescription="Create a new document." ma:contentTypeScope="" ma:versionID="41087838991512f75e9e501a456dec9e"/>
</file>

<file path=customXml/itemProps1.xml><?xml version="1.0" encoding="utf-8"?>
<ds:datastoreItem xmlns:ds="http://schemas.openxmlformats.org/officeDocument/2006/customXml" ds:itemID="{E854EE9D-FED5-4CA7-9EDE-C6C4700C639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406B6EB-8CCB-429C-9D3B-EA09378A3972}">
  <ds:schemaRefs>
    <ds:schemaRef ds:uri="http://schemas.microsoft.com/sharepoint/v3/contenttype/forms"/>
  </ds:schemaRefs>
</ds:datastoreItem>
</file>

<file path=customXml/itemProps3.xml><?xml version="1.0" encoding="utf-8"?>
<ds:datastoreItem xmlns:ds="http://schemas.openxmlformats.org/officeDocument/2006/customXml" ds:itemID="{5CBE6AEB-43AC-43CE-9DD7-EBA62501C4DA}">
  <ds:schemaRefs>
    <ds:schemaRef ds:uri="http://schemas.microsoft.com/office/2006/metadata/contentType"/>
    <ds:schemaRef ds:uri="http://schemas.microsoft.com/office/2006/metadata/properties/metaAttributes"/>
  </ds:schemaRefs>
</ds:datastoreItem>
</file>

<file path=docProps/app.xml><?xml version="1.0" encoding="utf-8"?>
<Properties xmlns="http://schemas.openxmlformats.org/officeDocument/2006/extended-properties" xmlns:vt="http://schemas.openxmlformats.org/officeDocument/2006/docPropsVTypes">
  <Template>GreenWave_BusDesignSlides</Template>
  <TotalTime>22</TotalTime>
  <Words>1712</Words>
  <Application>Microsoft Office PowerPoint</Application>
  <PresentationFormat>On-screen Show (4:3)</PresentationFormat>
  <Paragraphs>247</Paragraphs>
  <Slides>26</Slides>
  <Notes>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28" baseType="lpstr">
      <vt:lpstr>GreenWave_BusDesignSlides</vt:lpstr>
      <vt:lpstr>Graph</vt:lpstr>
      <vt:lpstr>The Case for Innovations in Photovoltaics:  The Nanomaterial Edge</vt:lpstr>
      <vt:lpstr>The Case for Innovations in Photovoltaics:   The Nanomaterial Edge</vt:lpstr>
      <vt:lpstr>Slide 3</vt:lpstr>
      <vt:lpstr>We Measure Stuff</vt:lpstr>
      <vt:lpstr>NIST Core Roles</vt:lpstr>
      <vt:lpstr>Slide 6</vt:lpstr>
      <vt:lpstr>The Basic Ideas of PV</vt:lpstr>
      <vt:lpstr>Slide 8</vt:lpstr>
      <vt:lpstr>Cost Reduction</vt:lpstr>
      <vt:lpstr>Why are Current PV Cells Inefficient? </vt:lpstr>
      <vt:lpstr>We Don’t Have Enough Raw Materials to Support PV Needs</vt:lpstr>
      <vt:lpstr>Slide 12</vt:lpstr>
      <vt:lpstr>Metal Manoparticles in PV Applications</vt:lpstr>
      <vt:lpstr>Slide 14</vt:lpstr>
      <vt:lpstr>Tune Light Absorption with MNP and Dielectrics </vt:lpstr>
      <vt:lpstr>Plasmonic Light-Trapping Geometries for Thin-Film Solar Cells.</vt:lpstr>
      <vt:lpstr>Engineer MNP For PV Applications:  Aspect Ratios are Critical</vt:lpstr>
      <vt:lpstr>New Plasmonic Solar Cell Designs</vt:lpstr>
      <vt:lpstr>Tops Down Plasmonics Manufacturing  at the Wafer Level</vt:lpstr>
      <vt:lpstr>Nanomaterials and Nanostructures for Space Photovoltaics</vt:lpstr>
      <vt:lpstr>Bottoms-Up Engineering of MNP in Dielectric Matrices</vt:lpstr>
      <vt:lpstr>Slide 22</vt:lpstr>
      <vt:lpstr>Slide 23</vt:lpstr>
      <vt:lpstr>Slide 24</vt:lpstr>
      <vt:lpstr>Slide 25</vt:lpstr>
      <vt:lpstr>Slide 26</vt:lpstr>
    </vt:vector>
  </TitlesOfParts>
  <Company>NIST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Communication]</dc:title>
  <dc:subject/>
  <dc:creator>t</dc:creator>
  <cp:keywords/>
  <dc:description/>
  <cp:lastModifiedBy>t</cp:lastModifiedBy>
  <cp:revision>6</cp:revision>
  <dcterms:created xsi:type="dcterms:W3CDTF">2010-10-04T16:05:34Z</dcterms:created>
  <dcterms:modified xsi:type="dcterms:W3CDTF">2011-01-06T14:52:40Z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TC103853789990</vt:lpwstr>
  </property>
</Properties>
</file>