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6"/>
  </p:notesMasterIdLst>
  <p:sldIdLst>
    <p:sldId id="305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256" r:id="rId11"/>
    <p:sldId id="291" r:id="rId12"/>
    <p:sldId id="314" r:id="rId13"/>
    <p:sldId id="315" r:id="rId14"/>
    <p:sldId id="316" r:id="rId15"/>
    <p:sldId id="290" r:id="rId16"/>
    <p:sldId id="276" r:id="rId17"/>
    <p:sldId id="259" r:id="rId18"/>
    <p:sldId id="263" r:id="rId19"/>
    <p:sldId id="292" r:id="rId20"/>
    <p:sldId id="265" r:id="rId21"/>
    <p:sldId id="260" r:id="rId22"/>
    <p:sldId id="266" r:id="rId23"/>
    <p:sldId id="267" r:id="rId24"/>
    <p:sldId id="268" r:id="rId25"/>
    <p:sldId id="270" r:id="rId26"/>
    <p:sldId id="271" r:id="rId27"/>
    <p:sldId id="275" r:id="rId28"/>
    <p:sldId id="274" r:id="rId29"/>
    <p:sldId id="280" r:id="rId30"/>
    <p:sldId id="281" r:id="rId31"/>
    <p:sldId id="284" r:id="rId32"/>
    <p:sldId id="286" r:id="rId33"/>
    <p:sldId id="277" r:id="rId34"/>
    <p:sldId id="289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16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16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26DA4316-4112-4D53-B3D5-CF71ED3653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8B83C6-BFEA-4735-ABBE-F8BD5F432E71}" type="slidenum">
              <a:rPr lang="en-US">
                <a:latin typeface="Arial" charset="0"/>
              </a:rPr>
              <a:pPr/>
              <a:t>2</a:t>
            </a:fld>
            <a:endParaRPr lang="en-US">
              <a:latin typeface="Arial" charset="0"/>
            </a:endParaRPr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FB8E32D-7EE9-4ED4-B6F3-61F526DB1E6F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7892" name="Rectangle 7"/>
          <p:cNvSpPr txBox="1">
            <a:spLocks noGrp="1" noChangeArrowheads="1"/>
          </p:cNvSpPr>
          <p:nvPr/>
        </p:nvSpPr>
        <p:spPr bwMode="auto">
          <a:xfrm>
            <a:off x="3883025" y="8686800"/>
            <a:ext cx="29733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5" tIns="45709" rIns="91415" bIns="45709" anchor="b"/>
          <a:lstStyle/>
          <a:p>
            <a:pPr algn="r"/>
            <a:fld id="{831851BA-14EA-469E-9C1D-F6226C972DD9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78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latin typeface="Arial" charset="0"/>
              </a:rPr>
              <a:t>Constitution – 1787 – gave the Congress the authority to create relevant standards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>
            <a:spLocks/>
          </p:cNvSpPr>
          <p:nvPr/>
        </p:nvSpPr>
        <p:spPr bwMode="auto">
          <a:xfrm flipH="1" flipV="1">
            <a:off x="-3175" y="5819775"/>
            <a:ext cx="915511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>
              <a:gd name="connsiteX0" fmla="*/ 10 w 10012"/>
              <a:gd name="connsiteY0" fmla="*/ 30 h 10000"/>
              <a:gd name="connsiteX1" fmla="*/ 4404 w 10012"/>
              <a:gd name="connsiteY1" fmla="*/ 0 h 10000"/>
              <a:gd name="connsiteX2" fmla="*/ 7578 w 10012"/>
              <a:gd name="connsiteY2" fmla="*/ 5595 h 10000"/>
              <a:gd name="connsiteX3" fmla="*/ 10009 w 10012"/>
              <a:gd name="connsiteY3" fmla="*/ 1493 h 10000"/>
              <a:gd name="connsiteX4" fmla="*/ 10000 w 10012"/>
              <a:gd name="connsiteY4" fmla="*/ 3247 h 10000"/>
              <a:gd name="connsiteX5" fmla="*/ 7453 w 10012"/>
              <a:gd name="connsiteY5" fmla="*/ 6692 h 10000"/>
              <a:gd name="connsiteX6" fmla="*/ 2578 w 10012"/>
              <a:gd name="connsiteY6" fmla="*/ 3064 h 10000"/>
              <a:gd name="connsiteX7" fmla="*/ 0 w 10012"/>
              <a:gd name="connsiteY7" fmla="*/ 10000 h 10000"/>
              <a:gd name="connsiteX8" fmla="*/ 10 w 10012"/>
              <a:gd name="connsiteY8" fmla="*/ 30 h 10000"/>
              <a:gd name="connsiteX0" fmla="*/ 10 w 10012"/>
              <a:gd name="connsiteY0" fmla="*/ 30 h 10000"/>
              <a:gd name="connsiteX1" fmla="*/ 4404 w 10012"/>
              <a:gd name="connsiteY1" fmla="*/ 0 h 10000"/>
              <a:gd name="connsiteX2" fmla="*/ 7578 w 10012"/>
              <a:gd name="connsiteY2" fmla="*/ 5595 h 10000"/>
              <a:gd name="connsiteX3" fmla="*/ 10009 w 10012"/>
              <a:gd name="connsiteY3" fmla="*/ 1493 h 10000"/>
              <a:gd name="connsiteX4" fmla="*/ 10009 w 10012"/>
              <a:gd name="connsiteY4" fmla="*/ 3688 h 10000"/>
              <a:gd name="connsiteX5" fmla="*/ 7453 w 10012"/>
              <a:gd name="connsiteY5" fmla="*/ 6692 h 10000"/>
              <a:gd name="connsiteX6" fmla="*/ 2578 w 10012"/>
              <a:gd name="connsiteY6" fmla="*/ 3064 h 10000"/>
              <a:gd name="connsiteX7" fmla="*/ 0 w 10012"/>
              <a:gd name="connsiteY7" fmla="*/ 10000 h 10000"/>
              <a:gd name="connsiteX8" fmla="*/ 10 w 10012"/>
              <a:gd name="connsiteY8" fmla="*/ 3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12" h="10000">
                <a:moveTo>
                  <a:pt x="10" y="30"/>
                </a:moveTo>
                <a:lnTo>
                  <a:pt x="4404" y="0"/>
                </a:lnTo>
                <a:cubicBezTo>
                  <a:pt x="4757" y="1540"/>
                  <a:pt x="6644" y="5346"/>
                  <a:pt x="7578" y="5595"/>
                </a:cubicBezTo>
                <a:cubicBezTo>
                  <a:pt x="8512" y="5844"/>
                  <a:pt x="9593" y="2972"/>
                  <a:pt x="10009" y="1493"/>
                </a:cubicBezTo>
                <a:cubicBezTo>
                  <a:pt x="10012" y="2296"/>
                  <a:pt x="10006" y="2885"/>
                  <a:pt x="10009" y="3688"/>
                </a:cubicBezTo>
                <a:cubicBezTo>
                  <a:pt x="9832" y="4359"/>
                  <a:pt x="8691" y="6796"/>
                  <a:pt x="7453" y="6692"/>
                </a:cubicBezTo>
                <a:cubicBezTo>
                  <a:pt x="6215" y="6588"/>
                  <a:pt x="3820" y="2515"/>
                  <a:pt x="2578" y="3064"/>
                </a:cubicBezTo>
                <a:cubicBezTo>
                  <a:pt x="1299" y="3186"/>
                  <a:pt x="468" y="7348"/>
                  <a:pt x="0" y="10000"/>
                </a:cubicBezTo>
                <a:cubicBezTo>
                  <a:pt x="3" y="6677"/>
                  <a:pt x="7" y="3353"/>
                  <a:pt x="10" y="30"/>
                </a:cubicBezTo>
                <a:close/>
              </a:path>
            </a:pathLst>
          </a:custGeom>
          <a:gradFill flip="none" rotWithShape="1">
            <a:gsLst>
              <a:gs pos="0">
                <a:srgbClr val="061B84"/>
              </a:gs>
              <a:gs pos="44000">
                <a:schemeClr val="bg1"/>
              </a:gs>
              <a:gs pos="44000">
                <a:srgbClr val="BDCDFB"/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 flipH="1">
            <a:off x="0" y="6248400"/>
            <a:ext cx="9144000" cy="304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966"/>
              </a:cxn>
              <a:cxn ang="0">
                <a:pos x="1608" y="282"/>
              </a:cxn>
              <a:cxn ang="0">
                <a:pos x="4110" y="1008"/>
              </a:cxn>
              <a:cxn ang="0">
                <a:pos x="5772" y="0"/>
              </a:cxn>
            </a:cxnLst>
            <a:rect l="0" t="0" r="0" b="0"/>
            <a:pathLst>
              <a:path w="5772" h="1055">
                <a:moveTo>
                  <a:pt x="0" y="966"/>
                </a:moveTo>
                <a:cubicBezTo>
                  <a:pt x="282" y="738"/>
                  <a:pt x="923" y="275"/>
                  <a:pt x="1608" y="282"/>
                </a:cubicBezTo>
                <a:cubicBezTo>
                  <a:pt x="2293" y="289"/>
                  <a:pt x="3416" y="1055"/>
                  <a:pt x="4110" y="1008"/>
                </a:cubicBezTo>
                <a:cubicBezTo>
                  <a:pt x="4804" y="961"/>
                  <a:pt x="5426" y="210"/>
                  <a:pt x="5772" y="0"/>
                </a:cubicBezTo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 flipH="1">
            <a:off x="0" y="6096000"/>
            <a:ext cx="9144000" cy="552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732"/>
              </a:cxn>
              <a:cxn ang="0">
                <a:pos x="1638" y="228"/>
              </a:cxn>
              <a:cxn ang="0">
                <a:pos x="4122" y="816"/>
              </a:cxn>
              <a:cxn ang="0">
                <a:pos x="5766" y="0"/>
              </a:cxn>
            </a:cxnLst>
            <a:rect l="0" t="0" r="0" b="0"/>
            <a:pathLst>
              <a:path w="5766" h="854">
                <a:moveTo>
                  <a:pt x="0" y="732"/>
                </a:moveTo>
                <a:cubicBezTo>
                  <a:pt x="273" y="647"/>
                  <a:pt x="951" y="214"/>
                  <a:pt x="1638" y="228"/>
                </a:cubicBezTo>
                <a:cubicBezTo>
                  <a:pt x="2325" y="242"/>
                  <a:pt x="3434" y="854"/>
                  <a:pt x="4122" y="816"/>
                </a:cubicBezTo>
                <a:cubicBezTo>
                  <a:pt x="4810" y="778"/>
                  <a:pt x="5424" y="170"/>
                  <a:pt x="5766" y="0"/>
                </a:cubicBezTo>
              </a:path>
            </a:pathLst>
          </a:custGeom>
          <a:noFill/>
          <a:ln w="12700" cap="flat" cmpd="sng" algn="ctr">
            <a:solidFill>
              <a:srgbClr val="061B8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pic>
        <p:nvPicPr>
          <p:cNvPr id="17" name="Picture 16" descr="nist.png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10000"/>
          </a:blip>
          <a:stretch>
            <a:fillRect/>
          </a:stretch>
        </p:blipFill>
        <p:spPr>
          <a:xfrm>
            <a:off x="76200" y="113380"/>
            <a:ext cx="342948" cy="6592220"/>
          </a:xfrm>
          <a:prstGeom prst="rect">
            <a:avLst/>
          </a:prstGeom>
          <a:solidFill>
            <a:srgbClr val="061B84">
              <a:alpha val="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Freeform 6"/>
          <p:cNvSpPr>
            <a:spLocks/>
          </p:cNvSpPr>
          <p:nvPr/>
        </p:nvSpPr>
        <p:spPr bwMode="auto">
          <a:xfrm>
            <a:off x="-3175" y="0"/>
            <a:ext cx="9147175" cy="1066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>
              <a:gd name="connsiteX0" fmla="*/ 3 w 10003"/>
              <a:gd name="connsiteY0" fmla="*/ 0 h 10000"/>
              <a:gd name="connsiteX1" fmla="*/ 4407 w 10003"/>
              <a:gd name="connsiteY1" fmla="*/ 0 h 10000"/>
              <a:gd name="connsiteX2" fmla="*/ 7581 w 10003"/>
              <a:gd name="connsiteY2" fmla="*/ 5595 h 10000"/>
              <a:gd name="connsiteX3" fmla="*/ 9993 w 10003"/>
              <a:gd name="connsiteY3" fmla="*/ 838 h 10000"/>
              <a:gd name="connsiteX4" fmla="*/ 10003 w 10003"/>
              <a:gd name="connsiteY4" fmla="*/ 3247 h 10000"/>
              <a:gd name="connsiteX5" fmla="*/ 7456 w 10003"/>
              <a:gd name="connsiteY5" fmla="*/ 6692 h 10000"/>
              <a:gd name="connsiteX6" fmla="*/ 2581 w 10003"/>
              <a:gd name="connsiteY6" fmla="*/ 3064 h 10000"/>
              <a:gd name="connsiteX7" fmla="*/ 3 w 10003"/>
              <a:gd name="connsiteY7" fmla="*/ 10000 h 10000"/>
              <a:gd name="connsiteX8" fmla="*/ 3 w 10003"/>
              <a:gd name="connsiteY8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3" h="10000">
                <a:moveTo>
                  <a:pt x="3" y="0"/>
                </a:moveTo>
                <a:lnTo>
                  <a:pt x="4407" y="0"/>
                </a:lnTo>
                <a:cubicBezTo>
                  <a:pt x="4760" y="1540"/>
                  <a:pt x="6635" y="5595"/>
                  <a:pt x="7581" y="5595"/>
                </a:cubicBezTo>
                <a:cubicBezTo>
                  <a:pt x="8527" y="5595"/>
                  <a:pt x="9577" y="2317"/>
                  <a:pt x="9993" y="838"/>
                </a:cubicBezTo>
                <a:cubicBezTo>
                  <a:pt x="9996" y="1641"/>
                  <a:pt x="10000" y="2444"/>
                  <a:pt x="10003" y="3247"/>
                </a:cubicBezTo>
                <a:cubicBezTo>
                  <a:pt x="9826" y="3918"/>
                  <a:pt x="8693" y="6723"/>
                  <a:pt x="7456" y="6692"/>
                </a:cubicBezTo>
                <a:cubicBezTo>
                  <a:pt x="6219" y="6662"/>
                  <a:pt x="3823" y="2515"/>
                  <a:pt x="2581" y="3064"/>
                </a:cubicBezTo>
                <a:cubicBezTo>
                  <a:pt x="1302" y="3186"/>
                  <a:pt x="471" y="7348"/>
                  <a:pt x="3" y="10000"/>
                </a:cubicBezTo>
                <a:cubicBezTo>
                  <a:pt x="6" y="6677"/>
                  <a:pt x="0" y="3323"/>
                  <a:pt x="3" y="0"/>
                </a:cubicBezTo>
                <a:close/>
              </a:path>
            </a:pathLst>
          </a:custGeom>
          <a:gradFill flip="none" rotWithShape="0">
            <a:gsLst>
              <a:gs pos="0">
                <a:srgbClr val="BDCDFB"/>
              </a:gs>
              <a:gs pos="50000">
                <a:srgbClr val="061B84"/>
              </a:gs>
              <a:gs pos="100000">
                <a:srgbClr val="BDCDFB"/>
              </a:gs>
            </a:gsLst>
            <a:lin ang="6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chemeClr val="bg1">
                <a:lumMod val="75000"/>
                <a:alpha val="99000"/>
              </a:scheme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 flipV="1">
            <a:off x="1524000" y="0"/>
            <a:ext cx="7620000" cy="609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966"/>
              </a:cxn>
              <a:cxn ang="0">
                <a:pos x="1608" y="282"/>
              </a:cxn>
              <a:cxn ang="0">
                <a:pos x="4110" y="1008"/>
              </a:cxn>
              <a:cxn ang="0">
                <a:pos x="5772" y="0"/>
              </a:cxn>
            </a:cxnLst>
            <a:rect l="0" t="0" r="0" b="0"/>
            <a:pathLst>
              <a:path w="5772" h="1055">
                <a:moveTo>
                  <a:pt x="0" y="966"/>
                </a:moveTo>
                <a:cubicBezTo>
                  <a:pt x="282" y="738"/>
                  <a:pt x="923" y="275"/>
                  <a:pt x="1608" y="282"/>
                </a:cubicBezTo>
                <a:cubicBezTo>
                  <a:pt x="2293" y="289"/>
                  <a:pt x="3416" y="1055"/>
                  <a:pt x="4110" y="1008"/>
                </a:cubicBezTo>
                <a:cubicBezTo>
                  <a:pt x="4804" y="961"/>
                  <a:pt x="5426" y="210"/>
                  <a:pt x="5772" y="0"/>
                </a:cubicBezTo>
              </a:path>
            </a:pathLst>
          </a:custGeom>
          <a:noFill/>
          <a:ln w="12700" cap="flat" cmpd="sng" algn="ctr">
            <a:solidFill>
              <a:srgbClr val="061B8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flipH="1">
            <a:off x="1219200" y="0"/>
            <a:ext cx="7924800" cy="304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732"/>
              </a:cxn>
              <a:cxn ang="0">
                <a:pos x="1638" y="228"/>
              </a:cxn>
              <a:cxn ang="0">
                <a:pos x="4122" y="816"/>
              </a:cxn>
              <a:cxn ang="0">
                <a:pos x="5766" y="0"/>
              </a:cxn>
            </a:cxnLst>
            <a:rect l="0" t="0" r="0" b="0"/>
            <a:pathLst>
              <a:path w="5766" h="854">
                <a:moveTo>
                  <a:pt x="0" y="732"/>
                </a:moveTo>
                <a:cubicBezTo>
                  <a:pt x="273" y="647"/>
                  <a:pt x="951" y="214"/>
                  <a:pt x="1638" y="228"/>
                </a:cubicBezTo>
                <a:cubicBezTo>
                  <a:pt x="2325" y="242"/>
                  <a:pt x="3434" y="854"/>
                  <a:pt x="4122" y="816"/>
                </a:cubicBezTo>
                <a:cubicBezTo>
                  <a:pt x="4810" y="778"/>
                  <a:pt x="5424" y="170"/>
                  <a:pt x="5766" y="0"/>
                </a:cubicBezTo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pic>
        <p:nvPicPr>
          <p:cNvPr id="14" name="Picture 13" descr="tpd-logosmall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0800000" flipH="1" flipV="1">
            <a:off x="152400" y="76200"/>
            <a:ext cx="1250950" cy="6096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TextBox 22"/>
          <p:cNvSpPr txBox="1"/>
          <p:nvPr/>
        </p:nvSpPr>
        <p:spPr>
          <a:xfrm>
            <a:off x="6400800" y="6627813"/>
            <a:ext cx="2743200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050" b="1" dirty="0">
                <a:latin typeface="+mj-lt"/>
              </a:rPr>
              <a:t>The Material Measurement Laboratory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5200" y="6477000"/>
            <a:ext cx="914400" cy="230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900" dirty="0"/>
              <a:t>A division of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81000" y="6553200"/>
            <a:ext cx="23622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800" dirty="0"/>
              <a:t>National Institute of Standards and Technology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53" r:id="rId12"/>
    <p:sldLayoutId id="2147483652" r:id="rId13"/>
    <p:sldLayoutId id="2147483651" r:id="rId14"/>
    <p:sldLayoutId id="2147483650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rebuchet MS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FFC00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5pPr>
      <a:lvl6pPr marL="1919288" indent="-209550" algn="l" rtl="0" fontAlgn="base">
        <a:spcBef>
          <a:spcPct val="20000"/>
        </a:spcBef>
        <a:spcAft>
          <a:spcPct val="0"/>
        </a:spcAft>
        <a:buClr>
          <a:srgbClr val="FFC00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6pPr>
      <a:lvl7pPr marL="2376488" indent="-209550" algn="l" rtl="0" fontAlgn="base">
        <a:spcBef>
          <a:spcPct val="20000"/>
        </a:spcBef>
        <a:spcAft>
          <a:spcPct val="0"/>
        </a:spcAft>
        <a:buClr>
          <a:srgbClr val="FFC00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7pPr>
      <a:lvl8pPr marL="2833688" indent="-209550" algn="l" rtl="0" fontAlgn="base">
        <a:spcBef>
          <a:spcPct val="20000"/>
        </a:spcBef>
        <a:spcAft>
          <a:spcPct val="0"/>
        </a:spcAft>
        <a:buClr>
          <a:srgbClr val="FFC00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8pPr>
      <a:lvl9pPr marL="3290888" indent="-209550" algn="l" rtl="0" fontAlgn="base">
        <a:spcBef>
          <a:spcPct val="20000"/>
        </a:spcBef>
        <a:spcAft>
          <a:spcPct val="0"/>
        </a:spcAft>
        <a:buClr>
          <a:srgbClr val="FFC000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ebbook.nist.gov/chemistry/" TargetMode="External"/><Relationship Id="rId2" Type="http://schemas.openxmlformats.org/officeDocument/2006/relationships/hyperlink" Target="http://www.cryogenics.nist.gov/MPropsMAY/materialproperties.ht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ryogenics.nist.gov/MPropsMAY/materialproperties.htm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>
            <p:ph type="ctrTitle" idx="4294967295"/>
          </p:nvPr>
        </p:nvSpPr>
        <p:spPr bwMode="auto">
          <a:xfrm>
            <a:off x="304800" y="838200"/>
            <a:ext cx="8686800" cy="1295400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b="1" smtClean="0">
                <a:solidFill>
                  <a:srgbClr val="C00000"/>
                </a:solidFill>
              </a:rPr>
              <a:t>Early LNG Program and LN</a:t>
            </a:r>
            <a:r>
              <a:rPr lang="en-US" sz="3200" b="1" baseline="-25000" smtClean="0">
                <a:solidFill>
                  <a:srgbClr val="C00000"/>
                </a:solidFill>
              </a:rPr>
              <a:t>2</a:t>
            </a:r>
            <a:r>
              <a:rPr lang="en-US" sz="3200" b="1" smtClean="0">
                <a:solidFill>
                  <a:srgbClr val="C00000"/>
                </a:solidFill>
              </a:rPr>
              <a:t> Cryogenic Flow Measurement Facility at NIST</a:t>
            </a:r>
          </a:p>
        </p:txBody>
      </p:sp>
      <p:sp>
        <p:nvSpPr>
          <p:cNvPr id="4099" name="Rectangle 3"/>
          <p:cNvSpPr>
            <a:spLocks noChangeArrowheads="1"/>
          </p:cNvSpPr>
          <p:nvPr>
            <p:ph type="subTitle" idx="4294967295"/>
          </p:nvPr>
        </p:nvSpPr>
        <p:spPr bwMode="auto">
          <a:xfrm>
            <a:off x="1295400" y="2057400"/>
            <a:ext cx="6400800" cy="31242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Dan Friend and Mike Lewis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Thermophysical Properties Division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Material Measurement Laboratory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National Institute of Standards and Technology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Boulder, CO (USA)</a:t>
            </a:r>
          </a:p>
          <a:p>
            <a:pPr marL="0" indent="0" algn="ctr" eaLnBrk="1" hangingPunct="1">
              <a:buFont typeface="Wingdings 2" pitchFamily="18" charset="2"/>
              <a:buNone/>
            </a:pPr>
            <a:endParaRPr lang="en-US" smtClean="0"/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LNG Metrology Workshop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9 November 2010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700" smtClean="0">
                <a:latin typeface="Arial" charset="0"/>
                <a:cs typeface="Arial" charset="0"/>
              </a:rPr>
              <a:t>Stockholm, Sweden</a:t>
            </a:r>
          </a:p>
        </p:txBody>
      </p:sp>
      <p:cxnSp>
        <p:nvCxnSpPr>
          <p:cNvPr id="4100" name="Straight Connector 4"/>
          <p:cNvCxnSpPr>
            <a:cxnSpLocks noChangeShapeType="1"/>
          </p:cNvCxnSpPr>
          <p:nvPr/>
        </p:nvCxnSpPr>
        <p:spPr bwMode="auto">
          <a:xfrm flipV="1">
            <a:off x="2667000" y="3810000"/>
            <a:ext cx="3733800" cy="76200"/>
          </a:xfrm>
          <a:prstGeom prst="line">
            <a:avLst/>
          </a:prstGeom>
          <a:noFill/>
          <a:ln w="50800" algn="ctr">
            <a:solidFill>
              <a:srgbClr val="00B0F0"/>
            </a:solidFill>
            <a:round/>
            <a:headEnd/>
            <a:tailEnd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2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Apr 2010</a:t>
            </a:r>
          </a:p>
        </p:txBody>
      </p:sp>
      <p:sp>
        <p:nvSpPr>
          <p:cNvPr id="5123" name="Date Placeholder 2"/>
          <p:cNvSpPr txBox="1">
            <a:spLocks noGrp="1"/>
          </p:cNvSpPr>
          <p:nvPr/>
        </p:nvSpPr>
        <p:spPr bwMode="auto">
          <a:xfrm>
            <a:off x="0" y="6610350"/>
            <a:ext cx="2133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>
                <a:solidFill>
                  <a:srgbClr val="777777"/>
                </a:solidFill>
              </a:rPr>
              <a:t>Aug 09</a:t>
            </a:r>
          </a:p>
        </p:txBody>
      </p:sp>
      <p:pic>
        <p:nvPicPr>
          <p:cNvPr id="5124" name="Picture 2" descr="newwor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729038"/>
            <a:ext cx="403860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21699" name="Rectangle 3"/>
          <p:cNvSpPr>
            <a:spLocks noChangeArrowheads="1"/>
          </p:cNvSpPr>
          <p:nvPr/>
        </p:nvSpPr>
        <p:spPr bwMode="auto">
          <a:xfrm>
            <a:off x="587375" y="304800"/>
            <a:ext cx="855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en-US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National Institute of Standards and Technology (NIST</a:t>
            </a:r>
            <a:r>
              <a:rPr lang="en-US" sz="2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)</a:t>
            </a:r>
            <a:endParaRPr lang="en-US" sz="2200" b="1" dirty="0">
              <a:solidFill>
                <a:srgbClr val="008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821700" name="Text Box 4"/>
          <p:cNvSpPr txBox="1">
            <a:spLocks noChangeArrowheads="1"/>
          </p:cNvSpPr>
          <p:nvPr/>
        </p:nvSpPr>
        <p:spPr bwMode="auto">
          <a:xfrm>
            <a:off x="228600" y="1752600"/>
            <a:ext cx="8763000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Clr>
                <a:srgbClr val="F5B707"/>
              </a:buClr>
              <a:buFontTx/>
              <a:buChar char="•"/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Non-regulatory </a:t>
            </a: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agency within </a:t>
            </a: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U.S. Department </a:t>
            </a: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of Commerce </a:t>
            </a: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</a:t>
            </a: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buFontTx/>
              <a:buChar char="•"/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Founded in 1901 as </a:t>
            </a:r>
          </a:p>
          <a:p>
            <a:pPr eaLnBrk="0" hangingPunct="0"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National Bureau of </a:t>
            </a:r>
          </a:p>
          <a:p>
            <a:pPr eaLnBrk="0" hangingPunct="0">
              <a:buClr>
                <a:srgbClr val="F5B707"/>
              </a:buCl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  Standards</a:t>
            </a:r>
          </a:p>
          <a:p>
            <a:pPr eaLnBrk="0" hangingPunct="0">
              <a:buClr>
                <a:srgbClr val="F5B707"/>
              </a:buClr>
              <a:defRPr/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  <a:p>
            <a:pPr eaLnBrk="0" hangingPunct="0">
              <a:lnSpc>
                <a:spcPct val="120000"/>
              </a:lnSpc>
              <a:buClr>
                <a:srgbClr val="F5B707"/>
              </a:buClr>
              <a:defRPr/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5127" name="Picture 5" descr="constitu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1676400"/>
            <a:ext cx="3827463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Text Box 6"/>
          <p:cNvSpPr txBox="1">
            <a:spLocks noChangeArrowheads="1"/>
          </p:cNvSpPr>
          <p:nvPr/>
        </p:nvSpPr>
        <p:spPr bwMode="auto">
          <a:xfrm>
            <a:off x="3678238" y="2971800"/>
            <a:ext cx="5465762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400" b="1"/>
              <a:t>Article I, Section 8: The Congress shall have the power to …</a:t>
            </a:r>
            <a:r>
              <a:rPr lang="en-US" sz="1400" b="1" i="1">
                <a:solidFill>
                  <a:srgbClr val="A50021"/>
                </a:solidFill>
              </a:rPr>
              <a:t>coin money, regulate the value thereof, and of foreign coin, and fix the standard of weights and measures</a:t>
            </a:r>
          </a:p>
        </p:txBody>
      </p:sp>
      <p:sp>
        <p:nvSpPr>
          <p:cNvPr id="5129" name="Text Box 7"/>
          <p:cNvSpPr txBox="1">
            <a:spLocks noChangeArrowheads="1"/>
          </p:cNvSpPr>
          <p:nvPr/>
        </p:nvSpPr>
        <p:spPr bwMode="auto">
          <a:xfrm>
            <a:off x="898525" y="693738"/>
            <a:ext cx="18415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800"/>
          </a:p>
        </p:txBody>
      </p:sp>
      <p:sp>
        <p:nvSpPr>
          <p:cNvPr id="5130" name="Text Box 8"/>
          <p:cNvSpPr txBox="1">
            <a:spLocks noChangeArrowheads="1"/>
          </p:cNvSpPr>
          <p:nvPr/>
        </p:nvSpPr>
        <p:spPr bwMode="auto">
          <a:xfrm>
            <a:off x="746125" y="769938"/>
            <a:ext cx="18415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 sz="800"/>
          </a:p>
        </p:txBody>
      </p:sp>
      <p:sp>
        <p:nvSpPr>
          <p:cNvPr id="5131" name="Line 9"/>
          <p:cNvSpPr>
            <a:spLocks noChangeShapeType="1"/>
          </p:cNvSpPr>
          <p:nvPr/>
        </p:nvSpPr>
        <p:spPr bwMode="auto">
          <a:xfrm>
            <a:off x="228600" y="1066800"/>
            <a:ext cx="8610600" cy="0"/>
          </a:xfrm>
          <a:prstGeom prst="line">
            <a:avLst/>
          </a:prstGeom>
          <a:noFill/>
          <a:ln w="7620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21706" name="Text Box 10"/>
          <p:cNvSpPr txBox="1">
            <a:spLocks noChangeArrowheads="1"/>
          </p:cNvSpPr>
          <p:nvPr/>
        </p:nvSpPr>
        <p:spPr bwMode="auto">
          <a:xfrm>
            <a:off x="0" y="5045075"/>
            <a:ext cx="9144000" cy="1812925"/>
          </a:xfrm>
          <a:prstGeom prst="rect">
            <a:avLst/>
          </a:prstGeom>
          <a:solidFill>
            <a:srgbClr val="99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66688" indent="-166688" eaLnBrk="0" hangingPunct="0">
              <a:spcAft>
                <a:spcPct val="80000"/>
              </a:spcAft>
              <a:defRPr/>
            </a:pPr>
            <a:r>
              <a:rPr lang="en-US" sz="2000" b="1" i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Mission</a:t>
            </a:r>
            <a:r>
              <a:rPr lang="en-US" sz="2000" b="1" i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…</a:t>
            </a:r>
            <a:r>
              <a:rPr lang="en-US" sz="20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</a:p>
          <a:p>
            <a:pPr marL="166688" indent="-166688" eaLnBrk="0" hangingPunct="0">
              <a:spcAft>
                <a:spcPct val="80000"/>
              </a:spcAft>
              <a:defRPr/>
            </a:pPr>
            <a:r>
              <a:rPr lang="en-US" sz="2000" b="1" dirty="0">
                <a:latin typeface="Arial" pitchFamily="34" charset="0"/>
              </a:rPr>
              <a:t>to promote U.S. innovation and industrial competitiveness by advancing </a:t>
            </a:r>
          </a:p>
          <a:p>
            <a:pPr marL="166688" indent="-166688" eaLnBrk="0" hangingPunct="0">
              <a:lnSpc>
                <a:spcPct val="50000"/>
              </a:lnSpc>
              <a:spcAft>
                <a:spcPct val="50000"/>
              </a:spcAft>
              <a:defRPr/>
            </a:pPr>
            <a:r>
              <a:rPr lang="en-US" sz="2000" b="1" dirty="0">
                <a:latin typeface="Arial" pitchFamily="34" charset="0"/>
              </a:rPr>
              <a:t>		</a:t>
            </a:r>
            <a:r>
              <a:rPr lang="en-US" sz="2000" b="1" dirty="0">
                <a:solidFill>
                  <a:srgbClr val="A50021"/>
                </a:solidFill>
                <a:latin typeface="Arial" pitchFamily="34" charset="0"/>
              </a:rPr>
              <a:t>measurement science, standards, and technology</a:t>
            </a:r>
          </a:p>
          <a:p>
            <a:pPr marL="166688" indent="-166688" eaLnBrk="0" hangingPunct="0">
              <a:spcAft>
                <a:spcPct val="35000"/>
              </a:spcAft>
              <a:defRPr/>
            </a:pPr>
            <a:r>
              <a:rPr lang="en-US" sz="2000" b="1" dirty="0">
                <a:latin typeface="Arial" pitchFamily="34" charset="0"/>
              </a:rPr>
              <a:t> in ways that enhance economic security and improve our quality of life</a:t>
            </a:r>
          </a:p>
        </p:txBody>
      </p:sp>
      <p:sp>
        <p:nvSpPr>
          <p:cNvPr id="5133" name="TextBox 12"/>
          <p:cNvSpPr txBox="1">
            <a:spLocks noChangeArrowheads="1"/>
          </p:cNvSpPr>
          <p:nvPr/>
        </p:nvSpPr>
        <p:spPr bwMode="auto">
          <a:xfrm>
            <a:off x="381000" y="1219200"/>
            <a:ext cx="8458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/>
              <a:t>NIST is the National Metrology Institute (NMI) for the U.S., and signatory to the CIPM MRA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228600" y="762000"/>
            <a:ext cx="8915400" cy="56356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at NIST (NBS):1970 to 1985 </a:t>
            </a:r>
          </a:p>
        </p:txBody>
      </p:sp>
      <p:sp>
        <p:nvSpPr>
          <p:cNvPr id="6147" name="Content Placeholder 3"/>
          <p:cNvSpPr>
            <a:spLocks noGrp="1"/>
          </p:cNvSpPr>
          <p:nvPr>
            <p:ph idx="4294967295"/>
          </p:nvPr>
        </p:nvSpPr>
        <p:spPr bwMode="auto">
          <a:xfrm>
            <a:off x="2057400" y="1143000"/>
            <a:ext cx="4876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buFont typeface="Wingdings 2" pitchFamily="18" charset="2"/>
              <a:buNone/>
            </a:pPr>
            <a:r>
              <a:rPr lang="en-US" smtClean="0"/>
              <a:t>Sponsors and Collaborators</a:t>
            </a:r>
          </a:p>
        </p:txBody>
      </p:sp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152400" y="1981200"/>
            <a:ext cx="2362200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/>
              <a:t>Groupe International des Importateurs de Gaz Naturel Liquéfié</a:t>
            </a:r>
          </a:p>
          <a:p>
            <a:pPr>
              <a:buFont typeface="Arial" charset="0"/>
              <a:buChar char="•"/>
            </a:pPr>
            <a:r>
              <a:rPr lang="en-US"/>
              <a:t>American Gas Association</a:t>
            </a:r>
          </a:p>
          <a:p>
            <a:pPr>
              <a:buFont typeface="Arial" charset="0"/>
              <a:buChar char="•"/>
            </a:pPr>
            <a:r>
              <a:rPr lang="en-US"/>
              <a:t>Gas Research Institute</a:t>
            </a:r>
          </a:p>
          <a:p>
            <a:pPr>
              <a:buFont typeface="Arial" charset="0"/>
              <a:buChar char="•"/>
            </a:pPr>
            <a:r>
              <a:rPr lang="en-US"/>
              <a:t>DOC Maritime Administration</a:t>
            </a:r>
          </a:p>
          <a:p>
            <a:pPr>
              <a:buFont typeface="Arial" charset="0"/>
              <a:buChar char="•"/>
            </a:pPr>
            <a:r>
              <a:rPr lang="en-US"/>
              <a:t>American Bureau of Shipping</a:t>
            </a:r>
          </a:p>
          <a:p>
            <a:pPr>
              <a:buFont typeface="Arial" charset="0"/>
              <a:buChar char="•"/>
            </a:pPr>
            <a:r>
              <a:rPr lang="en-US"/>
              <a:t> …</a:t>
            </a:r>
          </a:p>
          <a:p>
            <a:endParaRPr lang="en-US"/>
          </a:p>
        </p:txBody>
      </p:sp>
      <p:sp>
        <p:nvSpPr>
          <p:cNvPr id="6149" name="TextBox 7"/>
          <p:cNvSpPr txBox="1">
            <a:spLocks noChangeArrowheads="1"/>
          </p:cNvSpPr>
          <p:nvPr/>
        </p:nvSpPr>
        <p:spPr bwMode="auto">
          <a:xfrm>
            <a:off x="6705600" y="2286000"/>
            <a:ext cx="22098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/>
              <a:t>Western LNG Terminal Assoc.</a:t>
            </a:r>
          </a:p>
          <a:p>
            <a:pPr>
              <a:buFont typeface="Arial" charset="0"/>
              <a:buChar char="•"/>
            </a:pPr>
            <a:r>
              <a:rPr lang="en-US"/>
              <a:t>Tokyo Gas Co.</a:t>
            </a:r>
          </a:p>
          <a:p>
            <a:pPr>
              <a:buFont typeface="Arial" charset="0"/>
              <a:buChar char="•"/>
            </a:pPr>
            <a:r>
              <a:rPr lang="en-US"/>
              <a:t>Columbia LNG Corp.</a:t>
            </a:r>
          </a:p>
          <a:p>
            <a:pPr>
              <a:buFont typeface="Arial" charset="0"/>
              <a:buChar char="•"/>
            </a:pPr>
            <a:r>
              <a:rPr lang="en-US"/>
              <a:t>El Paso LNG Co.</a:t>
            </a:r>
          </a:p>
          <a:p>
            <a:pPr>
              <a:buFont typeface="Arial" charset="0"/>
              <a:buChar char="•"/>
            </a:pPr>
            <a:r>
              <a:rPr lang="en-US"/>
              <a:t>Ruhrgas LNG</a:t>
            </a:r>
          </a:p>
          <a:p>
            <a:pPr>
              <a:buFont typeface="Arial" charset="0"/>
              <a:buChar char="•"/>
            </a:pPr>
            <a:r>
              <a:rPr lang="en-US"/>
              <a:t> …</a:t>
            </a:r>
          </a:p>
        </p:txBody>
      </p:sp>
      <p:pic>
        <p:nvPicPr>
          <p:cNvPr id="6150" name="Picture 7" descr="C:\WorkingFiles\Division\LNG2010on\l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752600"/>
            <a:ext cx="394176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838200" y="381000"/>
            <a:ext cx="71628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Materials and Fluids</a:t>
            </a:r>
          </a:p>
        </p:txBody>
      </p:sp>
      <p:sp>
        <p:nvSpPr>
          <p:cNvPr id="7171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228600" y="990600"/>
            <a:ext cx="8915400" cy="32004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400" smtClean="0"/>
              <a:t>Materials</a:t>
            </a:r>
          </a:p>
          <a:p>
            <a:pPr lvl="1" eaLnBrk="1" hangingPunct="1"/>
            <a:r>
              <a:rPr lang="en-US" sz="2000" smtClean="0"/>
              <a:t>Structural Materials:</a:t>
            </a:r>
            <a:r>
              <a:rPr lang="en-US" sz="1800" smtClean="0"/>
              <a:t> Aluminum Alloys; Invar; Nickel Steels, …</a:t>
            </a:r>
            <a:endParaRPr lang="en-US" sz="2000" smtClean="0"/>
          </a:p>
          <a:p>
            <a:pPr lvl="1" eaLnBrk="1" hangingPunct="1"/>
            <a:r>
              <a:rPr lang="en-US" sz="2000" smtClean="0"/>
              <a:t>Thermal Insulators: </a:t>
            </a:r>
            <a:r>
              <a:rPr lang="en-US" sz="1800" smtClean="0"/>
              <a:t>Polystyrene; Polyvinyl Chloride; Balsa, …</a:t>
            </a:r>
          </a:p>
          <a:p>
            <a:pPr lvl="1" eaLnBrk="1" hangingPunct="1"/>
            <a:r>
              <a:rPr lang="en-US" sz="2000" smtClean="0"/>
              <a:t>Concrete: </a:t>
            </a:r>
            <a:r>
              <a:rPr lang="en-US" sz="1800" smtClean="0"/>
              <a:t>Elastic (Young’s Modulus); Thermal; Mechanical</a:t>
            </a:r>
          </a:p>
          <a:p>
            <a:pPr lvl="1" eaLnBrk="1" hangingPunct="1"/>
            <a:r>
              <a:rPr lang="en-US" sz="2000" smtClean="0"/>
              <a:t>Nonmetallic Laminates: </a:t>
            </a:r>
            <a:r>
              <a:rPr lang="en-US" sz="1800" smtClean="0"/>
              <a:t>Cotton fabric/phenolic; glass mat/epoxy</a:t>
            </a:r>
          </a:p>
          <a:p>
            <a:pPr eaLnBrk="1" hangingPunct="1"/>
            <a:r>
              <a:rPr lang="en-US" sz="2400" smtClean="0"/>
              <a:t>Fluids</a:t>
            </a:r>
          </a:p>
          <a:p>
            <a:pPr lvl="1" eaLnBrk="1" hangingPunct="1"/>
            <a:r>
              <a:rPr lang="en-US" sz="2000" smtClean="0"/>
              <a:t>Pure Fluids: </a:t>
            </a:r>
            <a:r>
              <a:rPr lang="en-US" sz="1800" smtClean="0"/>
              <a:t>methane, ethane, … (charts, etc.)</a:t>
            </a:r>
          </a:p>
          <a:p>
            <a:pPr lvl="1" eaLnBrk="1" hangingPunct="1"/>
            <a:r>
              <a:rPr lang="en-US" sz="2000" smtClean="0"/>
              <a:t>Fluid Mixtures: </a:t>
            </a:r>
            <a:r>
              <a:rPr lang="en-US" sz="1800" smtClean="0"/>
              <a:t>LNG mixtures, binary mixtures</a:t>
            </a:r>
          </a:p>
        </p:txBody>
      </p:sp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228600" y="4343400"/>
            <a:ext cx="86106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See:	Cryogenic Material Properties Database (NIST SRD #152)</a:t>
            </a:r>
          </a:p>
          <a:p>
            <a:r>
              <a:rPr lang="en-US"/>
              <a:t>	</a:t>
            </a:r>
            <a:r>
              <a:rPr lang="en-US" i="1">
                <a:solidFill>
                  <a:srgbClr val="00B0F0"/>
                </a:solidFill>
                <a:hlinkClick r:id="rId2"/>
              </a:rPr>
              <a:t>http://www.cryogenics.nist.gov/MPropsMAY/materialproperties.htm</a:t>
            </a:r>
            <a:endParaRPr lang="en-US" i="1">
              <a:solidFill>
                <a:srgbClr val="00B0F0"/>
              </a:solidFill>
            </a:endParaRPr>
          </a:p>
          <a:p>
            <a:r>
              <a:rPr lang="en-US"/>
              <a:t>	NIST Chemistry WebBook (NIST SRD #69)</a:t>
            </a:r>
          </a:p>
          <a:p>
            <a:r>
              <a:rPr lang="en-US"/>
              <a:t>	</a:t>
            </a:r>
            <a:r>
              <a:rPr lang="en-US" i="1">
                <a:solidFill>
                  <a:srgbClr val="00B0F0"/>
                </a:solidFill>
                <a:hlinkClick r:id="rId3"/>
              </a:rPr>
              <a:t>http://webbook.nist.gov/chemistry/</a:t>
            </a:r>
            <a:endParaRPr lang="en-US" i="1">
              <a:solidFill>
                <a:srgbClr val="00B0F0"/>
              </a:solidFill>
            </a:endParaRPr>
          </a:p>
          <a:p>
            <a:r>
              <a:rPr lang="en-US"/>
              <a:t>	NIST REFPROP (NIST SRD #23)</a:t>
            </a:r>
          </a:p>
          <a:p>
            <a:r>
              <a:rPr lang="en-US"/>
              <a:t>	</a:t>
            </a:r>
            <a:r>
              <a:rPr lang="en-US" i="1">
                <a:solidFill>
                  <a:srgbClr val="00B0F0"/>
                </a:solidFill>
                <a:hlinkClick r:id="rId2"/>
              </a:rPr>
              <a:t>http://www.nist.gov/srd/nist23.cfm</a:t>
            </a:r>
          </a:p>
          <a:p>
            <a:endParaRPr lang="en-US" i="1">
              <a:solidFill>
                <a:srgbClr val="00B0F0"/>
              </a:solidFill>
            </a:endParaRPr>
          </a:p>
          <a:p>
            <a:endParaRPr lang="en-US" i="1">
              <a:solidFill>
                <a:srgbClr val="00B0F0"/>
              </a:solidFill>
            </a:endParaRPr>
          </a:p>
          <a:p>
            <a:endParaRPr lang="en-US" i="1">
              <a:solidFill>
                <a:srgbClr val="00B0F0"/>
              </a:solidFill>
            </a:endParaRPr>
          </a:p>
        </p:txBody>
      </p:sp>
      <p:cxnSp>
        <p:nvCxnSpPr>
          <p:cNvPr id="7173" name="Straight Connector 5"/>
          <p:cNvCxnSpPr>
            <a:cxnSpLocks noChangeShapeType="1"/>
          </p:cNvCxnSpPr>
          <p:nvPr/>
        </p:nvCxnSpPr>
        <p:spPr bwMode="auto">
          <a:xfrm>
            <a:off x="1981200" y="4191000"/>
            <a:ext cx="4572000" cy="0"/>
          </a:xfrm>
          <a:prstGeom prst="line">
            <a:avLst/>
          </a:prstGeom>
          <a:noFill/>
          <a:ln w="50800" algn="ctr">
            <a:solidFill>
              <a:srgbClr val="0070C0"/>
            </a:solidFill>
            <a:round/>
            <a:headEnd/>
            <a:tailEnd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914400" y="457200"/>
            <a:ext cx="7162800" cy="1143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Measurement</a:t>
            </a:r>
            <a:br>
              <a:rPr lang="en-US" sz="3200" smtClean="0"/>
            </a:br>
            <a:r>
              <a:rPr lang="en-US" sz="2400" i="1" smtClean="0"/>
              <a:t>A User’s Manual for Custody Transfer </a:t>
            </a:r>
            <a:r>
              <a:rPr lang="en-US" sz="2400" smtClean="0"/>
              <a:t>(1985)</a:t>
            </a:r>
            <a:r>
              <a:rPr lang="en-US" sz="2400" i="1" smtClean="0"/>
              <a:t/>
            </a:r>
            <a:br>
              <a:rPr lang="en-US" sz="2400" i="1" smtClean="0"/>
            </a:br>
            <a:r>
              <a:rPr lang="en-US" sz="3200" smtClean="0"/>
              <a:t/>
            </a:r>
            <a:br>
              <a:rPr lang="en-US" sz="3200" smtClean="0"/>
            </a:br>
            <a:endParaRPr lang="en-US" sz="3200" smtClean="0"/>
          </a:p>
        </p:txBody>
      </p:sp>
      <p:sp>
        <p:nvSpPr>
          <p:cNvPr id="8195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228600" y="1524000"/>
            <a:ext cx="8839200" cy="4191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z="2800" smtClean="0"/>
              <a:t>	Section 1</a:t>
            </a:r>
          </a:p>
          <a:p>
            <a:pPr eaLnBrk="1" hangingPunct="1"/>
            <a:r>
              <a:rPr lang="en-US" sz="2800" smtClean="0"/>
              <a:t>Physical Properties</a:t>
            </a:r>
          </a:p>
          <a:p>
            <a:pPr lvl="1" eaLnBrk="1" hangingPunct="1"/>
            <a:r>
              <a:rPr lang="en-US" smtClean="0"/>
              <a:t>SI System</a:t>
            </a:r>
            <a:endParaRPr lang="en-US" sz="2000" smtClean="0"/>
          </a:p>
          <a:p>
            <a:pPr lvl="1" eaLnBrk="1" hangingPunct="1"/>
            <a:r>
              <a:rPr lang="en-US" smtClean="0"/>
              <a:t>Pure Fluid Properties</a:t>
            </a:r>
            <a:endParaRPr lang="en-US" sz="2000" smtClean="0"/>
          </a:p>
          <a:p>
            <a:pPr lvl="1" eaLnBrk="1" hangingPunct="1"/>
            <a:r>
              <a:rPr lang="en-US" smtClean="0"/>
              <a:t>Combustion Enthalpies</a:t>
            </a:r>
          </a:p>
        </p:txBody>
      </p:sp>
      <p:pic>
        <p:nvPicPr>
          <p:cNvPr id="8196" name="Picture 4" descr="Q:\Public\Images\LNG Terminals\termina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2514600"/>
            <a:ext cx="32464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914400" y="457200"/>
            <a:ext cx="71628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Measurement</a:t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endParaRPr lang="en-US" sz="3200" smtClean="0"/>
          </a:p>
        </p:txBody>
      </p:sp>
      <p:sp>
        <p:nvSpPr>
          <p:cNvPr id="9219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304800" y="990600"/>
            <a:ext cx="8839200" cy="42672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smtClean="0"/>
              <a:t>	Measurement Elements</a:t>
            </a:r>
          </a:p>
          <a:p>
            <a:pPr marL="850900" lvl="1" indent="-457200" eaLnBrk="1" hangingPunct="1">
              <a:buFont typeface="Trebuchet MS" pitchFamily="34" charset="0"/>
              <a:buAutoNum type="arabicPeriod"/>
            </a:pPr>
            <a:r>
              <a:rPr lang="en-US" smtClean="0"/>
              <a:t>Measurement Process Applied to LNG</a:t>
            </a:r>
            <a:endParaRPr lang="en-US" sz="2000" smtClean="0"/>
          </a:p>
          <a:p>
            <a:pPr marL="850900" lvl="1" indent="-457200" eaLnBrk="1" hangingPunct="1">
              <a:buFont typeface="Trebuchet MS" pitchFamily="34" charset="0"/>
              <a:buAutoNum type="arabicPeriod"/>
            </a:pPr>
            <a:r>
              <a:rPr lang="en-US" smtClean="0"/>
              <a:t>Sampling and Analysis </a:t>
            </a:r>
          </a:p>
          <a:p>
            <a:pPr lvl="2" eaLnBrk="1" hangingPunct="1"/>
            <a:r>
              <a:rPr lang="en-US" sz="1700" smtClean="0"/>
              <a:t>Sample  probe (pitot, side tube, …)</a:t>
            </a:r>
          </a:p>
          <a:p>
            <a:pPr lvl="2" eaLnBrk="1" hangingPunct="1"/>
            <a:r>
              <a:rPr lang="en-US" sz="1700" smtClean="0"/>
              <a:t>Sample conditioner (vaporizing)</a:t>
            </a:r>
          </a:p>
          <a:p>
            <a:pPr lvl="2" eaLnBrk="1" hangingPunct="1"/>
            <a:r>
              <a:rPr lang="en-US" sz="1700" smtClean="0"/>
              <a:t>Gas analyzer (GC, MS, integrator, packings, etc. )</a:t>
            </a:r>
          </a:p>
          <a:p>
            <a:pPr lvl="2" eaLnBrk="1" hangingPunct="1"/>
            <a:r>
              <a:rPr lang="en-US" sz="1700" smtClean="0"/>
              <a:t>Operating parameters/procedures</a:t>
            </a:r>
          </a:p>
          <a:p>
            <a:pPr lvl="2" eaLnBrk="1" hangingPunct="1"/>
            <a:endParaRPr lang="en-US" sz="1700" smtClean="0"/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en-US" sz="2200" smtClean="0"/>
              <a:t>Laboratory tests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en-US" sz="2200" smtClean="0"/>
              <a:t>LNG Flow Loop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en-US" sz="2200" smtClean="0"/>
              <a:t>Shipboard Tests (at Canvey Island,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en-US" sz="2200" smtClean="0"/>
              <a:t>	 England)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en-US" sz="2200" smtClean="0"/>
              <a:t>U(3</a:t>
            </a:r>
            <a:r>
              <a:rPr lang="el-GR" sz="2200" smtClean="0"/>
              <a:t>σ</a:t>
            </a:r>
            <a:r>
              <a:rPr lang="en-US" sz="2200" smtClean="0"/>
              <a:t>, heating value) = 0.3 %</a:t>
            </a:r>
          </a:p>
        </p:txBody>
      </p:sp>
      <p:pic>
        <p:nvPicPr>
          <p:cNvPr id="9220" name="Picture 4" descr="Q:\Public\Images\LNG Terminals\terminal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762000"/>
            <a:ext cx="24415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C:\WorkingFiles\Division\LNG2010on\2_2_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2013" y="3505200"/>
            <a:ext cx="4471987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914400" y="457200"/>
            <a:ext cx="71628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Measurement</a:t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endParaRPr lang="en-US" sz="3200" smtClean="0"/>
          </a:p>
        </p:txBody>
      </p:sp>
      <p:sp>
        <p:nvSpPr>
          <p:cNvPr id="10243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304800" y="990600"/>
            <a:ext cx="8839200" cy="4191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smtClean="0"/>
              <a:t>	Measurement Elements</a:t>
            </a:r>
          </a:p>
          <a:p>
            <a:pPr marL="850900" lvl="1" indent="-457200" eaLnBrk="1" hangingPunct="1">
              <a:buFont typeface="Trebuchet MS" pitchFamily="34" charset="0"/>
              <a:buAutoNum type="arabicPeriod" startAt="3"/>
            </a:pPr>
            <a:r>
              <a:rPr lang="en-US" smtClean="0"/>
              <a:t>Calorific Value: </a:t>
            </a:r>
            <a:r>
              <a:rPr lang="en-US" sz="2200" i="1" smtClean="0"/>
              <a:t>calorimeters, calculations, comparisons </a:t>
            </a:r>
          </a:p>
          <a:p>
            <a:pPr marL="850900" lvl="1" indent="-457200" eaLnBrk="1" hangingPunct="1">
              <a:buFont typeface="Trebuchet MS" pitchFamily="34" charset="0"/>
              <a:buAutoNum type="arabicPeriod" startAt="3"/>
            </a:pPr>
            <a:r>
              <a:rPr lang="en-US" smtClean="0"/>
              <a:t>Density Values:</a:t>
            </a:r>
          </a:p>
          <a:p>
            <a:pPr marL="850900" lvl="1" indent="-457200" eaLnBrk="1" hangingPunct="1">
              <a:buFont typeface="Wingdings 2" pitchFamily="18" charset="2"/>
              <a:buNone/>
            </a:pPr>
            <a:r>
              <a:rPr lang="en-US" smtClean="0"/>
              <a:t>			</a:t>
            </a:r>
            <a:r>
              <a:rPr lang="en-US" sz="2000" smtClean="0"/>
              <a:t>Cryogenic density reference system—</a:t>
            </a:r>
            <a:r>
              <a:rPr lang="en-US" sz="2000" i="1" smtClean="0"/>
              <a:t>calibrations of LNG densimeter transfer standards U</a:t>
            </a:r>
            <a:r>
              <a:rPr lang="en-US" sz="2000" smtClean="0"/>
              <a:t> (LCH4) = 0.055 %</a:t>
            </a:r>
          </a:p>
          <a:p>
            <a:pPr marL="850900" lvl="1" indent="-457200" eaLnBrk="1" hangingPunct="1">
              <a:buFont typeface="Wingdings 2" pitchFamily="18" charset="2"/>
              <a:buNone/>
            </a:pPr>
            <a:r>
              <a:rPr lang="en-US" sz="2000" i="1" smtClean="0"/>
              <a:t>			</a:t>
            </a:r>
            <a:r>
              <a:rPr lang="en-US" sz="2000" smtClean="0"/>
              <a:t>Portable Reference Densimeter</a:t>
            </a:r>
            <a:r>
              <a:rPr lang="en-US" sz="2000" i="1" smtClean="0"/>
              <a:t>—tests of commercial LNG densimeters</a:t>
            </a:r>
          </a:p>
          <a:p>
            <a:pPr marL="850900" lvl="1" indent="-457200" eaLnBrk="1" hangingPunct="1">
              <a:buFont typeface="Wingdings 2" pitchFamily="18" charset="2"/>
              <a:buNone/>
            </a:pPr>
            <a:r>
              <a:rPr lang="en-US" sz="2000" i="1" smtClean="0"/>
              <a:t>			</a:t>
            </a:r>
            <a:r>
              <a:rPr lang="en-US" sz="2000" smtClean="0"/>
              <a:t>Experimental LNG Density</a:t>
            </a:r>
            <a:r>
              <a:rPr lang="en-US" sz="2000" i="1" smtClean="0"/>
              <a:t>—NBS densimeters; pure fluids; binary mixtures, multicomponents </a:t>
            </a:r>
            <a:r>
              <a:rPr lang="en-US" sz="1800" smtClean="0">
                <a:solidFill>
                  <a:srgbClr val="0070C0"/>
                </a:solidFill>
              </a:rPr>
              <a:t>(NBS Monograph 172, 1983)</a:t>
            </a:r>
          </a:p>
          <a:p>
            <a:pPr marL="850900" lvl="1" indent="-457200" eaLnBrk="1" hangingPunct="1">
              <a:buFont typeface="Wingdings 2" pitchFamily="18" charset="2"/>
              <a:buNone/>
            </a:pPr>
            <a:r>
              <a:rPr lang="en-US" sz="1800" i="1" smtClean="0">
                <a:solidFill>
                  <a:srgbClr val="0070C0"/>
                </a:solidFill>
              </a:rPr>
              <a:t>			</a:t>
            </a:r>
            <a:r>
              <a:rPr lang="en-US" sz="2000" smtClean="0"/>
              <a:t>Mathematical Models for LNG </a:t>
            </a:r>
            <a:r>
              <a:rPr lang="en-US" sz="2000" i="1" smtClean="0"/>
              <a:t>Densities—ECS, HS, Klosek &amp; McKinley (r), cell 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457200" y="5181600"/>
            <a:ext cx="8686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See:	ASTM D4784 – 93 (2010) </a:t>
            </a:r>
            <a:r>
              <a:rPr lang="en-US" sz="1400" i="1"/>
              <a:t>Standard Specification for LNG Density Calculation Models </a:t>
            </a:r>
          </a:p>
          <a:p>
            <a:r>
              <a:rPr lang="en-US"/>
              <a:t>	GERG  EOS (2004)</a:t>
            </a:r>
          </a:p>
          <a:p>
            <a:r>
              <a:rPr lang="en-US"/>
              <a:t>	NIST REFPROP (NIST SRD #23)  </a:t>
            </a:r>
            <a:r>
              <a:rPr lang="en-US" i="1">
                <a:solidFill>
                  <a:srgbClr val="00B0F0"/>
                </a:solidFill>
                <a:hlinkClick r:id="rId2"/>
              </a:rPr>
              <a:t>http://www.nist.gov/srd/nist23.cfm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914400" y="381000"/>
            <a:ext cx="71628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Measurement</a:t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endParaRPr lang="en-US" sz="3200" smtClean="0"/>
          </a:p>
        </p:txBody>
      </p:sp>
      <p:sp>
        <p:nvSpPr>
          <p:cNvPr id="11267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304800" y="1905000"/>
            <a:ext cx="8839200" cy="41910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smtClean="0"/>
              <a:t>	Measurement Elements</a:t>
            </a:r>
          </a:p>
          <a:p>
            <a:pPr marL="850900" lvl="1" indent="-457200" eaLnBrk="1" hangingPunct="1">
              <a:buFont typeface="Trebuchet MS" pitchFamily="34" charset="0"/>
              <a:buAutoNum type="arabicPeriod" startAt="5"/>
            </a:pPr>
            <a:r>
              <a:rPr lang="en-US" smtClean="0"/>
              <a:t>LNG Volume</a:t>
            </a:r>
          </a:p>
          <a:p>
            <a:pPr marL="850900" lvl="1" indent="-457200" eaLnBrk="1" hangingPunct="1"/>
            <a:r>
              <a:rPr lang="en-US" sz="2200" i="1" smtClean="0"/>
              <a:t>	</a:t>
            </a:r>
            <a:r>
              <a:rPr lang="en-US" sz="2200" smtClean="0"/>
              <a:t>Liquid Level Measurement: </a:t>
            </a:r>
            <a:r>
              <a:rPr lang="en-US" sz="2000" i="1" smtClean="0"/>
              <a:t>capacitance gauges, cable gages, bubbler gauges  </a:t>
            </a:r>
          </a:p>
          <a:p>
            <a:pPr marL="850900" lvl="1" indent="-457200" eaLnBrk="1" hangingPunct="1"/>
            <a:r>
              <a:rPr lang="en-US" sz="2000" smtClean="0"/>
              <a:t>Volume of Membrane-Type LNG Ship Tanks </a:t>
            </a:r>
            <a:r>
              <a:rPr lang="en-US" sz="2000" i="1" smtClean="0"/>
              <a:t>U</a:t>
            </a:r>
            <a:r>
              <a:rPr lang="en-US" sz="2000" smtClean="0"/>
              <a:t> = 0.1 %</a:t>
            </a:r>
          </a:p>
          <a:p>
            <a:pPr marL="850900" lvl="1" indent="-457200" eaLnBrk="1" hangingPunct="1"/>
            <a:r>
              <a:rPr lang="en-US" sz="2000" smtClean="0"/>
              <a:t>Volume of Freestanding Prismatic LNG Ship Tanks </a:t>
            </a:r>
            <a:r>
              <a:rPr lang="en-US" sz="2000" i="1" smtClean="0"/>
              <a:t>U</a:t>
            </a:r>
            <a:r>
              <a:rPr lang="en-US" sz="2000" smtClean="0"/>
              <a:t> = 0.1 %</a:t>
            </a:r>
          </a:p>
          <a:p>
            <a:pPr marL="850900" lvl="1" indent="-457200" eaLnBrk="1" hangingPunct="1"/>
            <a:r>
              <a:rPr lang="en-US" sz="2000" smtClean="0"/>
              <a:t>Volume of Spherical LNG Ship Tanks</a:t>
            </a:r>
          </a:p>
          <a:p>
            <a:pPr marL="850900" lvl="1" indent="-457200" eaLnBrk="1" hangingPunct="1"/>
            <a:r>
              <a:rPr lang="en-US" sz="2000" smtClean="0"/>
              <a:t>Volume of Cylindrical LNG Shore Tanks </a:t>
            </a:r>
            <a:r>
              <a:rPr lang="en-US" sz="2000" i="1" smtClean="0"/>
              <a:t>U</a:t>
            </a:r>
            <a:r>
              <a:rPr lang="en-US" sz="2000" smtClean="0"/>
              <a:t> = 0.005 %</a:t>
            </a:r>
          </a:p>
          <a:p>
            <a:pPr marL="850900" lvl="1" indent="-457200" eaLnBrk="1" hangingPunct="1"/>
            <a:r>
              <a:rPr lang="en-US" sz="2000" smtClean="0"/>
              <a:t>Volume from Totalized Flow Rate Metering</a:t>
            </a:r>
          </a:p>
          <a:p>
            <a:pPr marL="1123950" lvl="2" indent="-457200" eaLnBrk="1" hangingPunct="1"/>
            <a:r>
              <a:rPr lang="en-US" sz="1700" smtClean="0"/>
              <a:t>LNG Measurement Station: </a:t>
            </a:r>
            <a:r>
              <a:rPr lang="en-US" sz="1700" i="1" smtClean="0"/>
              <a:t>flowmeter, densimeter, calorimeter, gravitometer</a:t>
            </a:r>
          </a:p>
          <a:p>
            <a:pPr marL="850900" lvl="1" indent="-457200" eaLnBrk="1" hangingPunct="1">
              <a:buFont typeface="Wingdings 2" pitchFamily="18" charset="2"/>
              <a:buNone/>
            </a:pPr>
            <a:r>
              <a:rPr lang="en-US" sz="2000" smtClean="0"/>
              <a:t>			5 cm to 81 cm (2 in </a:t>
            </a:r>
            <a:r>
              <a:rPr lang="en-US" sz="2000" i="1" smtClean="0"/>
              <a:t>to</a:t>
            </a:r>
            <a:r>
              <a:rPr lang="en-US" sz="2000" smtClean="0"/>
              <a:t> 32 in) flow meter scaleup</a:t>
            </a:r>
          </a:p>
          <a:p>
            <a:pPr marL="850900" lvl="1" indent="-457200" eaLnBrk="1" hangingPunct="1"/>
            <a:endParaRPr lang="en-US" sz="2000" smtClean="0"/>
          </a:p>
          <a:p>
            <a:pPr marL="850900" lvl="1" indent="-457200" eaLnBrk="1" hangingPunct="1"/>
            <a:endParaRPr lang="en-US" sz="2000" smtClean="0"/>
          </a:p>
        </p:txBody>
      </p:sp>
      <p:pic>
        <p:nvPicPr>
          <p:cNvPr id="11268" name="Picture 4" descr="C:\Documents and Settings\dfriend\Desktop\fig 2_5_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6363" y="990600"/>
            <a:ext cx="3957637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914400" y="457200"/>
            <a:ext cx="71628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sz="3200" smtClean="0"/>
              <a:t>LNG Measurement</a:t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endParaRPr lang="en-US" sz="3200" smtClean="0"/>
          </a:p>
        </p:txBody>
      </p:sp>
      <p:sp>
        <p:nvSpPr>
          <p:cNvPr id="12291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228600" y="1066800"/>
            <a:ext cx="8839200" cy="2895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800" smtClean="0"/>
              <a:t>	Applications</a:t>
            </a:r>
          </a:p>
          <a:p>
            <a:pPr lvl="1" eaLnBrk="1" hangingPunct="1"/>
            <a:r>
              <a:rPr lang="en-US" smtClean="0"/>
              <a:t>Measurement Uncertainties: </a:t>
            </a:r>
            <a:r>
              <a:rPr lang="en-US" sz="2000" i="1" smtClean="0"/>
              <a:t>volume, gas analysis (0.09 %), calculated LNG density (0.23 %), measured density (0.26 %), calculated calorific value (0.77 %), measured calorific value (0.77 %)</a:t>
            </a:r>
          </a:p>
          <a:p>
            <a:pPr lvl="1" eaLnBrk="1" hangingPunct="1"/>
            <a:r>
              <a:rPr lang="en-US" smtClean="0"/>
              <a:t>Ship Loading/Unloading </a:t>
            </a:r>
            <a:r>
              <a:rPr lang="en-US" sz="2000" smtClean="0"/>
              <a:t>(0.2 % to 0.4 % calorific value)</a:t>
            </a:r>
          </a:p>
          <a:p>
            <a:pPr lvl="1" eaLnBrk="1" hangingPunct="1"/>
            <a:r>
              <a:rPr lang="en-US" smtClean="0"/>
              <a:t>Pipeline Metering </a:t>
            </a:r>
            <a:r>
              <a:rPr lang="en-US" sz="2000" smtClean="0"/>
              <a:t>(0.65 % to 0.95 %)</a:t>
            </a:r>
          </a:p>
          <a:p>
            <a:pPr lvl="1" eaLnBrk="1" hangingPunct="1"/>
            <a:r>
              <a:rPr lang="en-US" smtClean="0"/>
              <a:t>Landbased Storage </a:t>
            </a:r>
            <a:r>
              <a:rPr lang="en-US" sz="2000" smtClean="0"/>
              <a:t>(0.34 % to 0.65 %)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267200" y="4648200"/>
            <a:ext cx="1350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 </a:t>
            </a:r>
          </a:p>
        </p:txBody>
      </p:sp>
      <p:pic>
        <p:nvPicPr>
          <p:cNvPr id="12293" name="Picture 4" descr="C:\Documents and Settings\dfriend\Desktop\Table 3.1.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892550"/>
            <a:ext cx="44958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838200" y="1752600"/>
            <a:ext cx="7772400" cy="1470025"/>
          </a:xfrm>
          <a:solidFill>
            <a:srgbClr val="FFFFFF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mtClean="0"/>
              <a:t>NIST Cryogenic Flow Measurement Facility</a:t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z="2800" smtClean="0"/>
              <a:t>Testing and Calibration Services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7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219200"/>
            <a:ext cx="4038600" cy="4419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200" smtClean="0"/>
              <a:t>Why LN2 Calibrations?</a:t>
            </a:r>
          </a:p>
        </p:txBody>
      </p:sp>
      <p:sp>
        <p:nvSpPr>
          <p:cNvPr id="1029" name="Rectangle 18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4648200" y="1219200"/>
            <a:ext cx="4038600" cy="4419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200" smtClean="0"/>
              <a:t>LN2 vs Water Calibrations</a:t>
            </a:r>
          </a:p>
        </p:txBody>
      </p:sp>
      <p:graphicFrame>
        <p:nvGraphicFramePr>
          <p:cNvPr id="1026" name="Object 1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685800" y="2286000"/>
          <a:ext cx="3505200" cy="2663825"/>
        </p:xfrm>
        <a:graphic>
          <a:graphicData uri="http://schemas.openxmlformats.org/presentationml/2006/ole">
            <p:oleObj spid="_x0000_s1026" name="SPW 8.0 Graph" r:id="rId3" imgW="8761680" imgH="6658560" progId="SigmaPlotGraphicObject.7">
              <p:embed/>
            </p:oleObj>
          </a:graphicData>
        </a:graphic>
      </p:graphicFrame>
      <p:graphicFrame>
        <p:nvGraphicFramePr>
          <p:cNvPr id="1027" name="Object 11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4953000" y="2303463"/>
          <a:ext cx="3352800" cy="2649537"/>
        </p:xfrm>
        <a:graphic>
          <a:graphicData uri="http://schemas.openxmlformats.org/presentationml/2006/ole">
            <p:oleObj spid="_x0000_s1027" name="SPW 8.0 Graph" r:id="rId4" imgW="8423280" imgH="6658560" progId="SigmaPlotGraphicObjec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1371600"/>
            <a:ext cx="8229600" cy="944563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>Capabilities</a:t>
            </a:r>
          </a:p>
        </p:txBody>
      </p:sp>
      <p:sp>
        <p:nvSpPr>
          <p:cNvPr id="1433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2286000" y="2590800"/>
            <a:ext cx="5029200" cy="3200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n-US" smtClean="0"/>
              <a:t>Flow Rate</a:t>
            </a:r>
          </a:p>
          <a:p>
            <a:pPr eaLnBrk="1" hangingPunct="1"/>
            <a:r>
              <a:rPr lang="en-US" sz="2000" smtClean="0"/>
              <a:t>Mass : 0.95 to 9.5 kg/s</a:t>
            </a:r>
          </a:p>
          <a:p>
            <a:pPr eaLnBrk="1" hangingPunct="1"/>
            <a:r>
              <a:rPr lang="en-US" sz="2000" smtClean="0"/>
              <a:t>Volume : 1.26 to 12.6 L/s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Absolute Pressure</a:t>
            </a:r>
          </a:p>
          <a:p>
            <a:pPr eaLnBrk="1" hangingPunct="1"/>
            <a:r>
              <a:rPr lang="en-US" sz="2000" smtClean="0"/>
              <a:t>0.4 to 0.76 MPa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Temperature</a:t>
            </a:r>
          </a:p>
          <a:p>
            <a:pPr eaLnBrk="1" hangingPunct="1"/>
            <a:r>
              <a:rPr lang="en-US" sz="2000" smtClean="0"/>
              <a:t>80 to 90 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914400"/>
            <a:ext cx="8229600" cy="6096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Metering Characteristics</a:t>
            </a:r>
          </a:p>
        </p:txBody>
      </p:sp>
      <p:sp>
        <p:nvSpPr>
          <p:cNvPr id="1536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600200"/>
            <a:ext cx="8229600" cy="4343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000" smtClean="0"/>
              <a:t>Meter Test Section Design</a:t>
            </a:r>
          </a:p>
          <a:p>
            <a:pPr lvl="1" eaLnBrk="1" hangingPunct="1"/>
            <a:r>
              <a:rPr lang="en-US" sz="1800" smtClean="0"/>
              <a:t>25 to 150 mm diameter</a:t>
            </a:r>
          </a:p>
          <a:p>
            <a:pPr lvl="1" eaLnBrk="1" hangingPunct="1"/>
            <a:r>
              <a:rPr lang="en-US" sz="1800" smtClean="0"/>
              <a:t>4 meter length </a:t>
            </a:r>
          </a:p>
          <a:p>
            <a:pPr eaLnBrk="1" hangingPunct="1"/>
            <a:r>
              <a:rPr lang="en-US" sz="2000" smtClean="0"/>
              <a:t>Flowmeter Calibration Services</a:t>
            </a:r>
          </a:p>
          <a:p>
            <a:pPr lvl="1" eaLnBrk="1" hangingPunct="1"/>
            <a:r>
              <a:rPr lang="en-US" sz="1800" smtClean="0"/>
              <a:t>Turbine</a:t>
            </a:r>
          </a:p>
          <a:p>
            <a:pPr lvl="1" eaLnBrk="1" hangingPunct="1"/>
            <a:r>
              <a:rPr lang="en-US" sz="1800" smtClean="0"/>
              <a:t>Coriolis</a:t>
            </a:r>
          </a:p>
          <a:p>
            <a:pPr lvl="1" eaLnBrk="1" hangingPunct="1"/>
            <a:r>
              <a:rPr lang="en-US" sz="1800" smtClean="0"/>
              <a:t>Ultra Sonic</a:t>
            </a:r>
          </a:p>
          <a:p>
            <a:pPr lvl="1" eaLnBrk="1" hangingPunct="1"/>
            <a:r>
              <a:rPr lang="en-US" sz="1800" smtClean="0"/>
              <a:t>Vortex shedding</a:t>
            </a:r>
          </a:p>
          <a:p>
            <a:pPr eaLnBrk="1" hangingPunct="1"/>
            <a:r>
              <a:rPr lang="en-US" sz="2000" smtClean="0"/>
              <a:t>Research Application</a:t>
            </a:r>
          </a:p>
          <a:p>
            <a:pPr lvl="1" eaLnBrk="1" hangingPunct="1"/>
            <a:r>
              <a:rPr lang="en-US" sz="1800" smtClean="0"/>
              <a:t>Prototype meter testing</a:t>
            </a:r>
          </a:p>
          <a:p>
            <a:pPr lvl="1" eaLnBrk="1" hangingPunct="1"/>
            <a:r>
              <a:rPr lang="en-US" sz="1800" smtClean="0"/>
              <a:t>Meter verification at LN2 temperatures</a:t>
            </a:r>
          </a:p>
          <a:p>
            <a:pPr eaLnBrk="1" hangingPunct="1"/>
            <a:r>
              <a:rPr lang="en-US" sz="2000" smtClean="0"/>
              <a:t>All measurements are traceable to national standards</a:t>
            </a:r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914400"/>
            <a:ext cx="7162800" cy="11430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NIST Quality System and Conformance to ISO/IEC 17025</a:t>
            </a:r>
          </a:p>
        </p:txBody>
      </p:sp>
      <p:sp>
        <p:nvSpPr>
          <p:cNvPr id="1638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2438400"/>
            <a:ext cx="8229600" cy="33528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</a:pPr>
            <a:r>
              <a:rPr lang="en-US" sz="1600" smtClean="0"/>
              <a:t>NIST Quality System in place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Website: http://www.nist.gov/qualitysystem/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NIST Quality Assessment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NIST Assessment Review Board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NIST Measurement Services Advisory Group (MSAG)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SIM Regional Metrology Organization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QSTF: Quality Systems Task Force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BIPM: Bureau International des Poids et Mesures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CIPM: International Committee for Weights and Measures/ Comité International des Poids et Mesures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MRA: Mutual Recognition Agreement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CMC: Calibration and Measurement Capabilities</a:t>
            </a:r>
          </a:p>
          <a:p>
            <a:pPr eaLnBrk="1" hangingPunct="1">
              <a:lnSpc>
                <a:spcPct val="80000"/>
              </a:lnSpc>
            </a:pPr>
            <a:r>
              <a:rPr lang="en-US" sz="1600" smtClean="0"/>
              <a:t>Inclusion in Appendix C  </a:t>
            </a:r>
            <a:r>
              <a:rPr lang="en-US" sz="1600" i="1" smtClean="0"/>
              <a:t>Calibration and Measurement Capabilities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12838"/>
            <a:ext cx="7848600" cy="6397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Facility Components and design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905000"/>
            <a:ext cx="5562600" cy="419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000" smtClean="0"/>
              <a:t>Liquid nitrogen flow</a:t>
            </a:r>
          </a:p>
          <a:p>
            <a:pPr lvl="1" eaLnBrk="1" hangingPunct="1"/>
            <a:r>
              <a:rPr lang="en-US" sz="1800" smtClean="0"/>
              <a:t>Closed loop</a:t>
            </a:r>
          </a:p>
          <a:p>
            <a:pPr eaLnBrk="1" hangingPunct="1"/>
            <a:r>
              <a:rPr lang="en-US" sz="2000" smtClean="0"/>
              <a:t>Mass Measurement</a:t>
            </a:r>
          </a:p>
          <a:p>
            <a:pPr lvl="1" eaLnBrk="1" hangingPunct="1"/>
            <a:r>
              <a:rPr lang="en-US" sz="1800" smtClean="0"/>
              <a:t>Load cell</a:t>
            </a:r>
          </a:p>
          <a:p>
            <a:pPr lvl="1" eaLnBrk="1" hangingPunct="1"/>
            <a:r>
              <a:rPr lang="en-US" sz="1800" smtClean="0"/>
              <a:t>Weigh tank</a:t>
            </a:r>
          </a:p>
          <a:p>
            <a:pPr eaLnBrk="1" hangingPunct="1"/>
            <a:r>
              <a:rPr lang="en-US" sz="2000" smtClean="0"/>
              <a:t>Subcooler</a:t>
            </a:r>
          </a:p>
          <a:p>
            <a:pPr lvl="1" eaLnBrk="1" hangingPunct="1"/>
            <a:r>
              <a:rPr lang="en-US" sz="1800" smtClean="0"/>
              <a:t>Remove thermal energy</a:t>
            </a:r>
          </a:p>
          <a:p>
            <a:pPr eaLnBrk="1" hangingPunct="1"/>
            <a:r>
              <a:rPr lang="en-US" sz="2000" smtClean="0"/>
              <a:t>Temperature measurement</a:t>
            </a:r>
          </a:p>
          <a:p>
            <a:pPr lvl="1" eaLnBrk="1" hangingPunct="1"/>
            <a:r>
              <a:rPr lang="en-US" sz="1800" smtClean="0"/>
              <a:t>PRT’s</a:t>
            </a:r>
          </a:p>
          <a:p>
            <a:pPr eaLnBrk="1" hangingPunct="1"/>
            <a:r>
              <a:rPr lang="en-US" sz="2000" smtClean="0"/>
              <a:t>Pressure measurement</a:t>
            </a:r>
          </a:p>
          <a:p>
            <a:pPr lvl="1" eaLnBrk="1" hangingPunct="1"/>
            <a:r>
              <a:rPr lang="en-US" sz="1800" smtClean="0"/>
              <a:t>Pressure transducer</a:t>
            </a:r>
          </a:p>
          <a:p>
            <a:pPr eaLnBrk="1" hangingPunct="1"/>
            <a:endParaRPr lang="en-US" sz="1800" smtClean="0"/>
          </a:p>
          <a:p>
            <a:pPr eaLnBrk="1" hangingPunct="1"/>
            <a:endParaRPr lang="en-US" sz="1800" smtClean="0"/>
          </a:p>
          <a:p>
            <a:pPr eaLnBrk="1" hangingPunct="1"/>
            <a:endParaRPr lang="en-US" sz="3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>
            <p:ph type="title"/>
          </p:nvPr>
        </p:nvSpPr>
        <p:spPr bwMode="auto">
          <a:xfrm>
            <a:off x="1143000" y="838200"/>
            <a:ext cx="6629400" cy="6096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Liquid Nitrogen Flow Facility Schematic</a:t>
            </a:r>
          </a:p>
        </p:txBody>
      </p:sp>
      <p:pic>
        <p:nvPicPr>
          <p:cNvPr id="18435" name="Picture 6" descr="cryo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5913" y="1447800"/>
            <a:ext cx="5881687" cy="4403725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1143000" y="792163"/>
            <a:ext cx="4419600" cy="655637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Facility Description</a:t>
            </a:r>
          </a:p>
        </p:txBody>
      </p:sp>
      <p:sp>
        <p:nvSpPr>
          <p:cNvPr id="19459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457200" y="1570038"/>
            <a:ext cx="4038600" cy="4525962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sz="1600" smtClean="0"/>
              <a:t>Liquid nitrogen is the process fluid</a:t>
            </a:r>
          </a:p>
          <a:p>
            <a:pPr eaLnBrk="1" hangingPunct="1">
              <a:lnSpc>
                <a:spcPct val="90000"/>
              </a:lnSpc>
            </a:pPr>
            <a:r>
              <a:rPr lang="en-US" sz="1600" smtClean="0"/>
              <a:t>Circulated throughout the closed loop by a variable speed pump</a:t>
            </a:r>
          </a:p>
          <a:p>
            <a:pPr eaLnBrk="1" hangingPunct="1">
              <a:lnSpc>
                <a:spcPct val="90000"/>
              </a:lnSpc>
            </a:pPr>
            <a:r>
              <a:rPr lang="en-US" sz="1600" smtClean="0"/>
              <a:t>Flows into a subcooler where thermal energy is removed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due to pumping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ambient heat leak</a:t>
            </a:r>
          </a:p>
          <a:p>
            <a:pPr eaLnBrk="1" hangingPunct="1">
              <a:lnSpc>
                <a:spcPct val="90000"/>
              </a:lnSpc>
            </a:pPr>
            <a:r>
              <a:rPr lang="en-US" sz="1600" smtClean="0"/>
              <a:t>Temperature in the test section controlled by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adjusting the subcooler liquid level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diverting flow around the subcooler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an inline heater</a:t>
            </a:r>
          </a:p>
          <a:p>
            <a:pPr eaLnBrk="1" hangingPunct="1">
              <a:lnSpc>
                <a:spcPct val="90000"/>
              </a:lnSpc>
            </a:pPr>
            <a:r>
              <a:rPr lang="en-US" sz="1600" smtClean="0"/>
              <a:t>Pressure in the test section controlled by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Downstream control valve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600" smtClean="0"/>
              <a:t>Introducing helium gas pressure</a:t>
            </a:r>
          </a:p>
          <a:p>
            <a:pPr eaLnBrk="1" hangingPunct="1">
              <a:lnSpc>
                <a:spcPct val="90000"/>
              </a:lnSpc>
            </a:pPr>
            <a:endParaRPr lang="en-US" sz="1600" smtClean="0"/>
          </a:p>
          <a:p>
            <a:pPr eaLnBrk="1" hangingPunct="1">
              <a:lnSpc>
                <a:spcPct val="90000"/>
              </a:lnSpc>
            </a:pPr>
            <a:endParaRPr lang="en-US" sz="2000" smtClean="0"/>
          </a:p>
        </p:txBody>
      </p:sp>
      <p:pic>
        <p:nvPicPr>
          <p:cNvPr id="19460" name="Picture 5" descr="cryo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828800"/>
            <a:ext cx="4038600" cy="302418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685800" y="808038"/>
            <a:ext cx="5943600" cy="639762"/>
          </a:xfrm>
          <a:solidFill>
            <a:srgbClr val="FFFFFF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Nitrogen Flow Procedure</a:t>
            </a:r>
          </a:p>
        </p:txBody>
      </p:sp>
      <p:sp>
        <p:nvSpPr>
          <p:cNvPr id="20483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457200" y="1524000"/>
            <a:ext cx="4038600" cy="45720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</a:pPr>
            <a:r>
              <a:rPr lang="en-US" sz="1400" smtClean="0"/>
              <a:t>Catch tank liquid volume creates positive head pressure on centrifugal pump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Prevents cavitation and bubbling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smtClean="0"/>
              <a:t>Fluid circulates in 76.2 mm vacuum-jacketed copper pipeline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smtClean="0"/>
              <a:t>Liquid flows into diffuser to remove vertical component of velocity at bottom of aluminum weigh tank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0.378 m</a:t>
            </a:r>
            <a:r>
              <a:rPr lang="en-US" sz="1200" baseline="30000" smtClean="0"/>
              <a:t>3 </a:t>
            </a:r>
            <a:r>
              <a:rPr lang="en-US" sz="1200" smtClean="0"/>
              <a:t>capacity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smtClean="0"/>
              <a:t>Liquid flows through valve at bottom of weigh tank and into stainless steel pressure vessel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0.443 m</a:t>
            </a:r>
            <a:r>
              <a:rPr lang="en-US" sz="1200" baseline="30000" smtClean="0"/>
              <a:t>3</a:t>
            </a:r>
            <a:r>
              <a:rPr lang="en-US" sz="1200" smtClean="0"/>
              <a:t> capacity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smtClean="0"/>
              <a:t>When temperature, pressure, and flowrate reach steady-state condition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weigh tank valve closed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System timers and data acquisition begin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Predetermined amount of liquid nitrogen accumulates in weigh tank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Varies from approx. 440 kg to 1320 kg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smtClean="0"/>
              <a:t>Mass collected for each data point is determined by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Load cell output voltage values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200" smtClean="0"/>
              <a:t>Total time the mass was collected  </a:t>
            </a:r>
          </a:p>
        </p:txBody>
      </p:sp>
      <p:pic>
        <p:nvPicPr>
          <p:cNvPr id="20484" name="Picture 5" descr="cryo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905000"/>
            <a:ext cx="4038600" cy="302418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08038"/>
            <a:ext cx="8229600" cy="7159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Liquid Nitrogen Flow Stream</a:t>
            </a:r>
          </a:p>
        </p:txBody>
      </p:sp>
      <p:sp>
        <p:nvSpPr>
          <p:cNvPr id="21507" name="Rectangle 12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1800" smtClean="0"/>
              <a:t>Sapphire window provides ability to observe flow directly downstream of flowmeter test section prior to entering weigh tank</a:t>
            </a:r>
          </a:p>
          <a:p>
            <a:pPr eaLnBrk="1" hangingPunct="1"/>
            <a:r>
              <a:rPr lang="en-US" sz="1800" smtClean="0"/>
              <a:t>Internal liquid line is vacuum-jacketed to clearly view flow stream for gas bubbles</a:t>
            </a:r>
          </a:p>
          <a:p>
            <a:pPr eaLnBrk="1" hangingPunct="1"/>
            <a:endParaRPr lang="en-US" sz="1800" smtClean="0"/>
          </a:p>
        </p:txBody>
      </p:sp>
      <p:pic>
        <p:nvPicPr>
          <p:cNvPr id="21508" name="Picture 10" descr="M410000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0175" y="1600200"/>
            <a:ext cx="2914650" cy="2185988"/>
          </a:xfrm>
          <a:noFill/>
          <a:ln>
            <a:miter lim="800000"/>
            <a:headEnd/>
            <a:tailEnd/>
          </a:ln>
        </p:spPr>
      </p:pic>
      <p:pic>
        <p:nvPicPr>
          <p:cNvPr id="21509" name="Picture 14" descr="M410001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8588" y="3938588"/>
            <a:ext cx="2916237" cy="2187575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685800" y="1219200"/>
            <a:ext cx="4191000" cy="715963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Data Acquisition</a:t>
            </a:r>
          </a:p>
        </p:txBody>
      </p:sp>
      <p:sp>
        <p:nvSpPr>
          <p:cNvPr id="2253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2286000"/>
            <a:ext cx="8229600" cy="31242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200" smtClean="0"/>
              <a:t>Once liquid level reaches preset value, test point begins</a:t>
            </a:r>
          </a:p>
          <a:p>
            <a:pPr eaLnBrk="1" hangingPunct="1"/>
            <a:r>
              <a:rPr lang="en-US" sz="2200" smtClean="0"/>
              <a:t>Timer is initiated and data acquisition begins</a:t>
            </a:r>
          </a:p>
          <a:p>
            <a:pPr eaLnBrk="1" hangingPunct="1"/>
            <a:r>
              <a:rPr lang="en-US" sz="2200" smtClean="0"/>
              <a:t>Frequency output from flowmeters is input into counters to totalize meter pulses</a:t>
            </a:r>
          </a:p>
          <a:p>
            <a:pPr eaLnBrk="1" hangingPunct="1"/>
            <a:r>
              <a:rPr lang="en-US" sz="2200" smtClean="0"/>
              <a:t>Pressure and temperature are measured for density calculations in meter test section as well as in weigh and catch tanks for buoyancy calculations and system monitoring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960438"/>
            <a:ext cx="7848600" cy="487362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400" smtClean="0"/>
              <a:t>Uncertainty in Liquid Nitrogen Mass Flow Measurement</a:t>
            </a:r>
          </a:p>
        </p:txBody>
      </p:sp>
      <p:sp>
        <p:nvSpPr>
          <p:cNvPr id="2355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09600" y="1524000"/>
            <a:ext cx="8229600" cy="44196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en-US" sz="1800" smtClean="0"/>
              <a:t>Components of the mass flow uncertainty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smtClean="0"/>
              <a:t>Load cell sensitivity measuring the mass of the LN2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Weights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Voltage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Sensitivity equation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Pressure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smtClean="0"/>
              <a:t>Buoyancy evaluated for each mass measurement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Buoyancy of LN2 accumulated during the data point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Buoyancy of the immersed diffuser and pipe in LN2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Change in buoyancy of LN2 accumulated before the data point begins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smtClean="0"/>
              <a:t>Time measurement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Multi-function datalogger used to measure within 1 ms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400" smtClean="0"/>
              <a:t>Mass balance between test section and weigh tank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Finite volume of LN2 in piping between meter and weigh tank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300" smtClean="0"/>
              <a:t>Provided density gradient in pipe remains constant during data point, mass collected in weigh tank is equivalent to mass passing through meter</a:t>
            </a:r>
          </a:p>
          <a:p>
            <a:pPr lvl="3" eaLnBrk="1" hangingPunct="1">
              <a:lnSpc>
                <a:spcPct val="80000"/>
              </a:lnSpc>
            </a:pPr>
            <a:r>
              <a:rPr lang="en-US" sz="1200" smtClean="0"/>
              <a:t>Pressure drop remains nearly constant</a:t>
            </a:r>
          </a:p>
          <a:p>
            <a:pPr lvl="3" eaLnBrk="1" hangingPunct="1">
              <a:lnSpc>
                <a:spcPct val="80000"/>
              </a:lnSpc>
            </a:pPr>
            <a:r>
              <a:rPr lang="en-US" sz="1200" smtClean="0"/>
              <a:t>Temperature gradient less than 70 mK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914400"/>
            <a:ext cx="8229600" cy="563563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Total Uncertainties (1</a:t>
            </a:r>
            <a:r>
              <a:rPr lang="el-GR" sz="2800" smtClean="0">
                <a:cs typeface="Arial" charset="0"/>
                <a:sym typeface="Symbol" pitchFamily="18" charset="2"/>
              </a:rPr>
              <a:t></a:t>
            </a:r>
            <a:r>
              <a:rPr lang="en-US" sz="2800" smtClean="0"/>
              <a:t>) for Mass Measurement</a:t>
            </a:r>
          </a:p>
        </p:txBody>
      </p:sp>
      <p:graphicFrame>
        <p:nvGraphicFramePr>
          <p:cNvPr id="16460" name="Group 76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572000"/>
        </p:xfrm>
        <a:graphic>
          <a:graphicData uri="http://schemas.openxmlformats.org/drawingml/2006/table">
            <a:tbl>
              <a:tblPr/>
              <a:tblGrid>
                <a:gridCol w="3581400"/>
                <a:gridCol w="1447800"/>
                <a:gridCol w="1371600"/>
                <a:gridCol w="1828800"/>
              </a:tblGrid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Source of Uncertainty: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Type A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Type B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Combined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Load Cell Sensitivity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Buoyancy Correction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Mass between Test Section and Weigh Tank (liquid N2)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Total for Mass Measurement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Expanded Uncertainty, k=2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Time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Total for Mass Flow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Expanded Uncertainty, k=2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>
            <p:ph type="title"/>
          </p:nvPr>
        </p:nvSpPr>
        <p:spPr bwMode="auto">
          <a:xfrm>
            <a:off x="457200" y="685800"/>
            <a:ext cx="8229600" cy="868363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Total Uncertainties (1</a:t>
            </a:r>
            <a:r>
              <a:rPr lang="el-GR" sz="2800" smtClean="0">
                <a:cs typeface="Arial" charset="0"/>
                <a:sym typeface="Symbol" pitchFamily="18" charset="2"/>
              </a:rPr>
              <a:t></a:t>
            </a:r>
            <a:r>
              <a:rPr lang="en-US" sz="2800" smtClean="0"/>
              <a:t>) for Volumetric Flow Rate Measurement</a:t>
            </a:r>
          </a:p>
        </p:txBody>
      </p:sp>
      <p:graphicFrame>
        <p:nvGraphicFramePr>
          <p:cNvPr id="18542" name="Group 110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113213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Source of Uncertainty in Liquid Volume Flow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Nominal Values: T=85 K Mass = 182 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P = 620 kPa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Time = 100 s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Type A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Type B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EOS (REFPROP)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n-US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l-G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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/</a:t>
                      </a:r>
                      <a:r>
                        <a:rPr kumimoji="0" lang="el-G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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T|</a:t>
                      </a:r>
                      <a:r>
                        <a:rPr kumimoji="0" lang="en-US" sz="15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P</a:t>
                      </a:r>
                      <a:endParaRPr kumimoji="0" lang="el-GR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l-G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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/</a:t>
                      </a:r>
                      <a:r>
                        <a:rPr kumimoji="0" lang="el-G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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P|</a:t>
                      </a:r>
                      <a:r>
                        <a:rPr kumimoji="0" lang="en-US" sz="15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T 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(P</a:t>
                      </a:r>
                      <a:r>
                        <a:rPr kumimoji="0" lang="en-US" sz="15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Test Section,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Arial" pitchFamily="34" charset="0"/>
                          <a:sym typeface="Symbol" pitchFamily="18" charset="2"/>
                        </a:rPr>
                        <a:t>Baro)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0.0002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Uncert. in mass flow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Total (in quad)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Total (Type A + B,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in quad), k=2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0.184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914400" y="1066800"/>
            <a:ext cx="4495800" cy="639763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300" smtClean="0"/>
              <a:t>Calibration Procedure</a:t>
            </a:r>
          </a:p>
        </p:txBody>
      </p:sp>
      <p:sp>
        <p:nvSpPr>
          <p:cNvPr id="2662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905000"/>
            <a:ext cx="8229600" cy="3581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</a:pPr>
            <a:r>
              <a:rPr lang="en-US" sz="1800" smtClean="0"/>
              <a:t>Statistical calibration program developed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700" smtClean="0"/>
              <a:t>Uses fractional factorial test plan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700" smtClean="0"/>
              <a:t>Provides ability to separate main effects and low-order interactions from one another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Allows evaluation of meter for sensitivity to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Pressure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Temperature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Flowrate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Thermal cycling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60 data points taken over two-day period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5 temperatures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12 flowrates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smtClean="0"/>
              <a:t>5 pressures</a:t>
            </a:r>
          </a:p>
          <a:p>
            <a:pPr lvl="1" eaLnBrk="1" hangingPunct="1">
              <a:lnSpc>
                <a:spcPct val="80000"/>
              </a:lnSpc>
            </a:pPr>
            <a:endParaRPr lang="en-US" sz="1600" smtClean="0"/>
          </a:p>
          <a:p>
            <a:pPr lvl="1" eaLnBrk="1" hangingPunct="1">
              <a:lnSpc>
                <a:spcPct val="80000"/>
              </a:lnSpc>
            </a:pPr>
            <a:endParaRPr lang="en-US" sz="1600" smtClean="0"/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838200" y="762000"/>
            <a:ext cx="3581400" cy="533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Data Analysis</a:t>
            </a:r>
          </a:p>
        </p:txBody>
      </p:sp>
      <p:sp>
        <p:nvSpPr>
          <p:cNvPr id="2765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447800"/>
            <a:ext cx="8229600" cy="4343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n-US" sz="1800" smtClean="0"/>
              <a:t>For volumetric flow rate, predicted performance of meter in measuring flow rate is compared to flow rate determined by facility:</a:t>
            </a:r>
          </a:p>
          <a:p>
            <a:pPr eaLnBrk="1" hangingPunct="1">
              <a:buFont typeface="Wingdings 2" pitchFamily="18" charset="2"/>
              <a:buNone/>
            </a:pPr>
            <a:endParaRPr lang="en-US" sz="1800" smtClean="0"/>
          </a:p>
          <a:p>
            <a:pPr eaLnBrk="1" hangingPunct="1">
              <a:buFont typeface="Wingdings 2" pitchFamily="18" charset="2"/>
              <a:buNone/>
            </a:pPr>
            <a:r>
              <a:rPr lang="en-US" sz="1800" smtClean="0"/>
              <a:t>Meter Mass:	 M</a:t>
            </a:r>
            <a:r>
              <a:rPr lang="en-US" sz="1800" baseline="-25000" smtClean="0">
                <a:cs typeface="Arial" charset="0"/>
                <a:sym typeface="Symbol" pitchFamily="18" charset="2"/>
              </a:rPr>
              <a:t>R</a:t>
            </a:r>
            <a:r>
              <a:rPr lang="en-US" sz="1800" smtClean="0"/>
              <a:t> = P</a:t>
            </a:r>
            <a:r>
              <a:rPr lang="el-GR" sz="1800" smtClean="0">
                <a:cs typeface="Arial" charset="0"/>
                <a:sym typeface="Symbol" pitchFamily="18" charset="2"/>
              </a:rPr>
              <a:t></a:t>
            </a:r>
            <a:r>
              <a:rPr lang="en-US" sz="1800" smtClean="0">
                <a:cs typeface="Arial" charset="0"/>
                <a:sym typeface="Symbol" pitchFamily="18" charset="2"/>
              </a:rPr>
              <a:t> / K 	(1)</a:t>
            </a:r>
          </a:p>
          <a:p>
            <a:pPr eaLnBrk="1" hangingPunct="1">
              <a:buFont typeface="Wingdings 2" pitchFamily="18" charset="2"/>
              <a:buNone/>
            </a:pPr>
            <a:endParaRPr lang="en-US" sz="1800" smtClean="0">
              <a:cs typeface="Arial" charset="0"/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z="1800" smtClean="0">
                <a:cs typeface="Arial" charset="0"/>
                <a:sym typeface="Symbol" pitchFamily="18" charset="2"/>
              </a:rPr>
              <a:t>Percent Deviation = (M</a:t>
            </a:r>
            <a:r>
              <a:rPr lang="en-US" sz="1800" baseline="-25000" smtClean="0">
                <a:cs typeface="Arial" charset="0"/>
                <a:sym typeface="Symbol" pitchFamily="18" charset="2"/>
              </a:rPr>
              <a:t>R</a:t>
            </a:r>
            <a:r>
              <a:rPr lang="en-US" sz="1800" smtClean="0">
                <a:cs typeface="Arial" charset="0"/>
                <a:sym typeface="Symbol" pitchFamily="18" charset="2"/>
              </a:rPr>
              <a:t> – M</a:t>
            </a:r>
            <a:r>
              <a:rPr lang="en-US" sz="1800" baseline="-25000" smtClean="0">
                <a:cs typeface="Arial" charset="0"/>
                <a:sym typeface="Symbol" pitchFamily="18" charset="2"/>
              </a:rPr>
              <a:t>NIST</a:t>
            </a:r>
            <a:r>
              <a:rPr lang="en-US" sz="1800" smtClean="0">
                <a:cs typeface="Arial" charset="0"/>
                <a:sym typeface="Symbol" pitchFamily="18" charset="2"/>
              </a:rPr>
              <a:t>) * 100 / M</a:t>
            </a:r>
            <a:r>
              <a:rPr lang="en-US" sz="1800" baseline="-25000" smtClean="0">
                <a:cs typeface="Arial" charset="0"/>
                <a:sym typeface="Symbol" pitchFamily="18" charset="2"/>
              </a:rPr>
              <a:t>NIST	</a:t>
            </a:r>
            <a:r>
              <a:rPr lang="en-US" sz="1800" smtClean="0">
                <a:cs typeface="Arial" charset="0"/>
                <a:sym typeface="Symbol" pitchFamily="18" charset="2"/>
              </a:rPr>
              <a:t>(2)</a:t>
            </a:r>
          </a:p>
          <a:p>
            <a:pPr eaLnBrk="1" hangingPunct="1">
              <a:buFont typeface="Wingdings 2" pitchFamily="18" charset="2"/>
              <a:buNone/>
            </a:pPr>
            <a:endParaRPr lang="en-US" sz="1800" smtClean="0">
              <a:cs typeface="Arial" charset="0"/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>
                <a:cs typeface="Arial" charset="0"/>
                <a:sym typeface="Symbol" pitchFamily="18" charset="2"/>
              </a:rPr>
              <a:t>Where,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M</a:t>
            </a:r>
            <a:r>
              <a:rPr lang="en-US" sz="1400" baseline="-25000" smtClean="0">
                <a:cs typeface="Arial" charset="0"/>
                <a:sym typeface="Symbol" pitchFamily="18" charset="2"/>
              </a:rPr>
              <a:t>R </a:t>
            </a:r>
            <a:r>
              <a:rPr lang="en-US" sz="1400" smtClean="0">
                <a:cs typeface="Arial" charset="0"/>
                <a:sym typeface="Symbol" pitchFamily="18" charset="2"/>
              </a:rPr>
              <a:t>=</a:t>
            </a:r>
            <a:r>
              <a:rPr lang="en-US" sz="1400" baseline="-25000" smtClean="0">
                <a:cs typeface="Arial" charset="0"/>
                <a:sym typeface="Symbol" pitchFamily="18" charset="2"/>
              </a:rPr>
              <a:t> </a:t>
            </a:r>
            <a:r>
              <a:rPr lang="en-US" sz="1400" smtClean="0">
                <a:cs typeface="Arial" charset="0"/>
                <a:sym typeface="Symbol" pitchFamily="18" charset="2"/>
              </a:rPr>
              <a:t>mass calculated from the flowmeter output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P = flowmeter output in total pulses</a:t>
            </a:r>
          </a:p>
          <a:p>
            <a:pPr lvl="1" eaLnBrk="1" hangingPunct="1"/>
            <a:r>
              <a:rPr lang="el-GR" sz="1400" smtClean="0">
                <a:cs typeface="Arial" charset="0"/>
                <a:sym typeface="Symbol" pitchFamily="18" charset="2"/>
              </a:rPr>
              <a:t></a:t>
            </a:r>
            <a:r>
              <a:rPr lang="en-US" sz="1400" smtClean="0">
                <a:cs typeface="Arial" charset="0"/>
                <a:sym typeface="Symbol" pitchFamily="18" charset="2"/>
              </a:rPr>
              <a:t> = liquid density determined from the flow facility temperature and pressure measurements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K = meter factor in pulses per unit volume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M</a:t>
            </a:r>
            <a:r>
              <a:rPr lang="en-US" sz="1400" baseline="-25000" smtClean="0">
                <a:cs typeface="Arial" charset="0"/>
                <a:sym typeface="Symbol" pitchFamily="18" charset="2"/>
              </a:rPr>
              <a:t>NIST = </a:t>
            </a:r>
            <a:r>
              <a:rPr lang="en-US" sz="1400" smtClean="0">
                <a:cs typeface="Arial" charset="0"/>
                <a:sym typeface="Symbol" pitchFamily="18" charset="2"/>
              </a:rPr>
              <a:t>mass determined by the flow facility</a:t>
            </a:r>
          </a:p>
          <a:p>
            <a:pPr lvl="1" eaLnBrk="1" hangingPunct="1"/>
            <a:endParaRPr lang="en-US" sz="1400" smtClean="0">
              <a:cs typeface="Arial" charset="0"/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en-US" sz="1600" smtClean="0">
                <a:cs typeface="Arial" charset="0"/>
                <a:sym typeface="Symbol" pitchFamily="18" charset="2"/>
              </a:rPr>
              <a:t>For mass flow rate, only second equation is used</a:t>
            </a:r>
          </a:p>
          <a:p>
            <a:pPr eaLnBrk="1" hangingPunct="1">
              <a:buFont typeface="Wingdings 2" pitchFamily="18" charset="2"/>
              <a:buNone/>
            </a:pPr>
            <a:endParaRPr lang="en-US" sz="16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960438"/>
            <a:ext cx="3352800" cy="715962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800" smtClean="0"/>
              <a:t>Data Analysis</a:t>
            </a:r>
          </a:p>
        </p:txBody>
      </p:sp>
      <p:sp>
        <p:nvSpPr>
          <p:cNvPr id="2867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09600" y="1828800"/>
            <a:ext cx="7391400" cy="38862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n-US" sz="2000" smtClean="0">
                <a:cs typeface="Arial" charset="0"/>
                <a:sym typeface="Symbol" pitchFamily="18" charset="2"/>
              </a:rPr>
              <a:t>The deviation data are fitted by least-squares method to mathematical model equation:</a:t>
            </a:r>
          </a:p>
          <a:p>
            <a:pPr eaLnBrk="1" hangingPunct="1">
              <a:buFont typeface="Wingdings 2" pitchFamily="18" charset="2"/>
              <a:buNone/>
            </a:pPr>
            <a:endParaRPr lang="en-US" sz="2000" smtClean="0">
              <a:cs typeface="Arial" charset="0"/>
              <a:sym typeface="Symbol" pitchFamily="18" charset="2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en-US" sz="2000" smtClean="0">
                <a:cs typeface="Arial" charset="0"/>
                <a:sym typeface="Symbol" pitchFamily="18" charset="2"/>
              </a:rPr>
              <a:t>Dev(%) = A + BQ + CQ</a:t>
            </a:r>
            <a:r>
              <a:rPr lang="en-US" sz="2000" baseline="30000" smtClean="0">
                <a:cs typeface="Arial" charset="0"/>
                <a:sym typeface="Symbol" pitchFamily="18" charset="2"/>
              </a:rPr>
              <a:t>2</a:t>
            </a:r>
            <a:r>
              <a:rPr lang="en-US" sz="2000" smtClean="0">
                <a:cs typeface="Arial" charset="0"/>
                <a:sym typeface="Symbol" pitchFamily="18" charset="2"/>
              </a:rPr>
              <a:t> + DQ</a:t>
            </a:r>
            <a:r>
              <a:rPr lang="en-US" sz="2000" baseline="30000" smtClean="0">
                <a:cs typeface="Arial" charset="0"/>
                <a:sym typeface="Symbol" pitchFamily="18" charset="2"/>
              </a:rPr>
              <a:t>3</a:t>
            </a:r>
            <a:r>
              <a:rPr lang="en-US" sz="2000" smtClean="0">
                <a:cs typeface="Arial" charset="0"/>
                <a:sym typeface="Symbol" pitchFamily="18" charset="2"/>
              </a:rPr>
              <a:t> + ET+ FP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400" smtClean="0">
              <a:cs typeface="Arial" charset="0"/>
              <a:sym typeface="Symbol" pitchFamily="18" charset="2"/>
            </a:endParaRP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Dev(%) = percent deviation 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T = fluid temperature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Q = volume flowrate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P = liquid nitrogen pressure</a:t>
            </a:r>
          </a:p>
          <a:p>
            <a:pPr lvl="1" eaLnBrk="1" hangingPunct="1"/>
            <a:r>
              <a:rPr lang="en-US" sz="1400" smtClean="0">
                <a:cs typeface="Arial" charset="0"/>
                <a:sym typeface="Symbol" pitchFamily="18" charset="2"/>
              </a:rPr>
              <a:t>A,B,C,D,E,F = coefficients</a:t>
            </a:r>
          </a:p>
          <a:p>
            <a:pPr eaLnBrk="1" hangingPunct="1">
              <a:buFont typeface="Wingdings 2" pitchFamily="18" charset="2"/>
              <a:buNone/>
            </a:pPr>
            <a:endParaRPr lang="en-US" sz="1400" smtClean="0">
              <a:cs typeface="Arial" charset="0"/>
              <a:sym typeface="Symbol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>
            <p:ph type="title"/>
          </p:nvPr>
        </p:nvSpPr>
        <p:spPr bwMode="auto">
          <a:xfrm>
            <a:off x="1905000" y="1066800"/>
            <a:ext cx="4191000" cy="6858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Sample Data Results</a:t>
            </a:r>
          </a:p>
        </p:txBody>
      </p:sp>
      <p:pic>
        <p:nvPicPr>
          <p:cNvPr id="29699" name="Picture 6" descr="cryo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752600"/>
            <a:ext cx="5943600" cy="3676650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/>
          <p:cNvSpPr>
            <a:spLocks noChangeArrowheads="1"/>
          </p:cNvSpPr>
          <p:nvPr>
            <p:ph type="title"/>
          </p:nvPr>
        </p:nvSpPr>
        <p:spPr bwMode="auto">
          <a:xfrm>
            <a:off x="304800" y="990600"/>
            <a:ext cx="8686800" cy="533400"/>
          </a:xfrm>
          <a:solidFill>
            <a:srgbClr val="FFFFFF"/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400" smtClean="0"/>
              <a:t>Typical Meter Calibration with Statistical Summary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>
            <p:ph idx="1"/>
          </p:nvPr>
        </p:nvGraphicFramePr>
        <p:xfrm>
          <a:off x="1752600" y="1676400"/>
          <a:ext cx="5181600" cy="3862388"/>
        </p:xfrm>
        <a:graphic>
          <a:graphicData uri="http://schemas.openxmlformats.org/presentationml/2006/ole">
            <p:oleObj spid="_x0000_s2050" name="SPW 8.0 Graph" r:id="rId3" imgW="8536680" imgH="6363000" progId="SigmaPlotGraphicObject.7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143000"/>
            <a:ext cx="6324600" cy="8683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Meter Installation  of 38 mm</a:t>
            </a:r>
          </a:p>
        </p:txBody>
      </p:sp>
      <p:pic>
        <p:nvPicPr>
          <p:cNvPr id="30723" name="Picture 7" descr="IMG_396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362200"/>
            <a:ext cx="3657600" cy="2743200"/>
          </a:xfrm>
          <a:noFill/>
          <a:ln>
            <a:miter lim="800000"/>
            <a:headEnd/>
            <a:tailEnd/>
          </a:ln>
        </p:spPr>
      </p:pic>
      <p:pic>
        <p:nvPicPr>
          <p:cNvPr id="30724" name="Picture 8" descr="reportphoto1 copy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62200"/>
            <a:ext cx="4000500" cy="2754313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685800"/>
            <a:ext cx="7162800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Flowmeter Installation of 50 mm</a:t>
            </a:r>
          </a:p>
        </p:txBody>
      </p:sp>
      <p:pic>
        <p:nvPicPr>
          <p:cNvPr id="31747" name="Picture 6" descr="IMG_012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828800"/>
            <a:ext cx="5681663" cy="3787775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838200"/>
            <a:ext cx="5791200" cy="5635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Flowmeter Installation of 25 mm</a:t>
            </a:r>
          </a:p>
        </p:txBody>
      </p:sp>
      <p:pic>
        <p:nvPicPr>
          <p:cNvPr id="32771" name="Picture 6" descr="micromotion mm_nmi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600200"/>
            <a:ext cx="6450013" cy="4106863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title" sz="quarter"/>
          </p:nvPr>
        </p:nvSpPr>
        <p:spPr bwMode="auto">
          <a:xfrm>
            <a:off x="1371600" y="762000"/>
            <a:ext cx="6781800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Flowmeter Installation of 150 mm</a:t>
            </a:r>
          </a:p>
        </p:txBody>
      </p:sp>
      <p:pic>
        <p:nvPicPr>
          <p:cNvPr id="33795" name="Picture 6" descr="4inch photo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175" y="1600200"/>
            <a:ext cx="2914650" cy="2185988"/>
          </a:xfrm>
          <a:noFill/>
          <a:ln>
            <a:miter lim="800000"/>
            <a:headEnd/>
            <a:tailEnd/>
          </a:ln>
        </p:spPr>
      </p:pic>
      <p:pic>
        <p:nvPicPr>
          <p:cNvPr id="33796" name="Picture 11" descr="4inch photo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0175" y="1600200"/>
            <a:ext cx="2914650" cy="2185988"/>
          </a:xfrm>
          <a:noFill/>
          <a:ln>
            <a:miter lim="800000"/>
            <a:headEnd/>
            <a:tailEnd/>
          </a:ln>
        </p:spPr>
      </p:pic>
      <p:pic>
        <p:nvPicPr>
          <p:cNvPr id="33797" name="Picture 12" descr="DN50 photo 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7588" y="3938588"/>
            <a:ext cx="2916237" cy="2187575"/>
          </a:xfrm>
          <a:noFill/>
          <a:ln>
            <a:miter lim="800000"/>
            <a:headEnd/>
            <a:tailEnd/>
          </a:ln>
        </p:spPr>
      </p:pic>
      <p:pic>
        <p:nvPicPr>
          <p:cNvPr id="33798" name="Picture 13" descr="DN50 photo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8588" y="3938588"/>
            <a:ext cx="2916237" cy="2187575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731838"/>
            <a:ext cx="2743200" cy="6397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/>
              <a:t>Summary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NIST Cryogenic Flow Facility is well instrumented in test section and weigh tank/catch tank assembly 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 A meter evaluation test plan is used to determine sensitivity to pressure, temperature, flowrate, and thermal cycling 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Combined expanded uncertainties (k =2) for totalized mass and volume cryogenic flow measurement are 0.17% and 0.18% respectively 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Facility has been well used in evaluating various types of flowmetering devices to determine their suitability for measuring cryogenic flows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It is anticipated that LNG and LH2 will have expanding roles as alternative fuels, and NIST will be able to provide assistance in developing accurate measurement methods for cryogenic liquid flows</a:t>
            </a:r>
          </a:p>
          <a:p>
            <a:pPr eaLnBrk="1" hangingPunct="1">
              <a:lnSpc>
                <a:spcPct val="80000"/>
              </a:lnSpc>
            </a:pP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48000"/>
            <a:ext cx="5638800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/>
              <a:t>Thank you for your attention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pd2">
  <a:themeElements>
    <a:clrScheme name="tpd2 1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FF0000"/>
      </a:accent1>
      <a:accent2>
        <a:srgbClr val="00B050"/>
      </a:accent2>
      <a:accent3>
        <a:srgbClr val="FFFFFF"/>
      </a:accent3>
      <a:accent4>
        <a:srgbClr val="000000"/>
      </a:accent4>
      <a:accent5>
        <a:srgbClr val="FFAAAA"/>
      </a:accent5>
      <a:accent6>
        <a:srgbClr val="009F48"/>
      </a:accent6>
      <a:hlink>
        <a:srgbClr val="0070C0"/>
      </a:hlink>
      <a:folHlink>
        <a:srgbClr val="919191"/>
      </a:folHlink>
    </a:clrScheme>
    <a:fontScheme name="tpd2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508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tpd2 1">
        <a:dk1>
          <a:srgbClr val="000000"/>
        </a:dk1>
        <a:lt1>
          <a:srgbClr val="FFFFFF"/>
        </a:lt1>
        <a:dk2>
          <a:srgbClr val="000000"/>
        </a:dk2>
        <a:lt2>
          <a:srgbClr val="F8F8F8"/>
        </a:lt2>
        <a:accent1>
          <a:srgbClr val="FF0000"/>
        </a:accent1>
        <a:accent2>
          <a:srgbClr val="00B050"/>
        </a:accent2>
        <a:accent3>
          <a:srgbClr val="FFFFFF"/>
        </a:accent3>
        <a:accent4>
          <a:srgbClr val="000000"/>
        </a:accent4>
        <a:accent5>
          <a:srgbClr val="FFAAAA"/>
        </a:accent5>
        <a:accent6>
          <a:srgbClr val="009F48"/>
        </a:accent6>
        <a:hlink>
          <a:srgbClr val="0070C0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16201</TotalTime>
  <Words>1239</Words>
  <Application>Microsoft Office PowerPoint</Application>
  <PresentationFormat>On-screen Show (4:3)</PresentationFormat>
  <Paragraphs>325</Paragraphs>
  <Slides>34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Trebuchet MS</vt:lpstr>
      <vt:lpstr>Georgia</vt:lpstr>
      <vt:lpstr>Wingdings 2</vt:lpstr>
      <vt:lpstr>Symbol</vt:lpstr>
      <vt:lpstr>tpd2</vt:lpstr>
      <vt:lpstr>SigmaPlot 8.0 Graph</vt:lpstr>
      <vt:lpstr>Early LNG Program and LN2 Cryogenic Flow Measurement Facility at NIST</vt:lpstr>
      <vt:lpstr>Slide 2</vt:lpstr>
      <vt:lpstr>LNG at NIST (NBS):1970 to 1985 </vt:lpstr>
      <vt:lpstr>LNG Materials and Fluids</vt:lpstr>
      <vt:lpstr>LNG Measurement A User’s Manual for Custody Transfer (1985)  </vt:lpstr>
      <vt:lpstr>LNG Measurement  </vt:lpstr>
      <vt:lpstr>LNG Measurement  </vt:lpstr>
      <vt:lpstr>LNG Measurement  </vt:lpstr>
      <vt:lpstr>LNG Measurement  </vt:lpstr>
      <vt:lpstr>NIST Cryogenic Flow Measurement Facility  Testing and Calibration Services</vt:lpstr>
      <vt:lpstr>Slide 11</vt:lpstr>
      <vt:lpstr>Capabilities</vt:lpstr>
      <vt:lpstr>Metering Characteristics</vt:lpstr>
      <vt:lpstr>NIST Quality System and Conformance to ISO/IEC 17025</vt:lpstr>
      <vt:lpstr>Facility Components and design</vt:lpstr>
      <vt:lpstr>Liquid Nitrogen Flow Facility Schematic</vt:lpstr>
      <vt:lpstr>Facility Description</vt:lpstr>
      <vt:lpstr>Nitrogen Flow Procedure</vt:lpstr>
      <vt:lpstr>Liquid Nitrogen Flow Stream</vt:lpstr>
      <vt:lpstr>Data Acquisition</vt:lpstr>
      <vt:lpstr>Uncertainty in Liquid Nitrogen Mass Flow Measurement</vt:lpstr>
      <vt:lpstr>Total Uncertainties (1) for Mass Measurement</vt:lpstr>
      <vt:lpstr>Total Uncertainties (1) for Volumetric Flow Rate Measurement</vt:lpstr>
      <vt:lpstr>Calibration Procedure</vt:lpstr>
      <vt:lpstr>Data Analysis</vt:lpstr>
      <vt:lpstr>Data Analysis</vt:lpstr>
      <vt:lpstr>Sample Data Results</vt:lpstr>
      <vt:lpstr>Typical Meter Calibration with Statistical Summary</vt:lpstr>
      <vt:lpstr>Meter Installation  of 38 mm</vt:lpstr>
      <vt:lpstr>Flowmeter Installation of 50 mm</vt:lpstr>
      <vt:lpstr>Flowmeter Installation of 25 mm</vt:lpstr>
      <vt:lpstr>Flowmeter Installation of 150 mm</vt:lpstr>
      <vt:lpstr>Summary</vt:lpstr>
      <vt:lpstr>Thank you for your attention</vt:lpstr>
    </vt:vector>
  </TitlesOfParts>
  <Company>NIST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Cryogenic Flow Measurement Facility</dc:title>
  <dc:creator>mlewis</dc:creator>
  <cp:lastModifiedBy>huber</cp:lastModifiedBy>
  <cp:revision>42</cp:revision>
  <dcterms:created xsi:type="dcterms:W3CDTF">2010-10-20T17:52:10Z</dcterms:created>
  <dcterms:modified xsi:type="dcterms:W3CDTF">2010-11-17T20:02:53Z</dcterms:modified>
</cp:coreProperties>
</file>